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Just Another Hand" charset="0"/>
      <p:regular r:id="rId21"/>
    </p:embeddedFont>
    <p:embeddedFont>
      <p:font typeface="Arial Black" pitchFamily="34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3F00F-8242-43C2-A489-CC502F6BE902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35E6E-9F1C-4133-969B-271D716831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35E6E-9F1C-4133-969B-271D716831ED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svg"/><Relationship Id="rId7" Type="http://schemas.openxmlformats.org/officeDocument/2006/relationships/image" Target="../media/image36.svg"/><Relationship Id="rId12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hyperlink" Target="https://pandia.ru/text/category/koll/" TargetMode="External"/><Relationship Id="rId5" Type="http://schemas.openxmlformats.org/officeDocument/2006/relationships/image" Target="../media/image34.svg"/><Relationship Id="rId10" Type="http://schemas.openxmlformats.org/officeDocument/2006/relationships/hyperlink" Target="https://pandia.ru/text/category/yekonomika_razvitiya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6.svg"/><Relationship Id="rId3" Type="http://schemas.openxmlformats.org/officeDocument/2006/relationships/image" Target="../media/image38.svg"/><Relationship Id="rId7" Type="http://schemas.openxmlformats.org/officeDocument/2006/relationships/image" Target="../media/image34.svg"/><Relationship Id="rId12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28.sv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6.svg"/><Relationship Id="rId3" Type="http://schemas.openxmlformats.org/officeDocument/2006/relationships/image" Target="../media/image38.svg"/><Relationship Id="rId7" Type="http://schemas.openxmlformats.org/officeDocument/2006/relationships/image" Target="../media/image34.svg"/><Relationship Id="rId12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28.sv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7.png"/><Relationship Id="rId3" Type="http://schemas.openxmlformats.org/officeDocument/2006/relationships/image" Target="../media/image24.svg"/><Relationship Id="rId7" Type="http://schemas.openxmlformats.org/officeDocument/2006/relationships/image" Target="../media/image10.svg"/><Relationship Id="rId12" Type="http://schemas.openxmlformats.org/officeDocument/2006/relationships/image" Target="../media/image26.jpeg"/><Relationship Id="rId17" Type="http://schemas.openxmlformats.org/officeDocument/2006/relationships/image" Target="../media/image28.svg"/><Relationship Id="rId2" Type="http://schemas.openxmlformats.org/officeDocument/2006/relationships/image" Target="../media/image1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6.svg"/><Relationship Id="rId5" Type="http://schemas.openxmlformats.org/officeDocument/2006/relationships/image" Target="../media/image22.svg"/><Relationship Id="rId15" Type="http://schemas.openxmlformats.org/officeDocument/2006/relationships/image" Target="../media/image29.jpe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34.svg"/><Relationship Id="rId1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0.svg"/><Relationship Id="rId18" Type="http://schemas.openxmlformats.org/officeDocument/2006/relationships/image" Target="../media/image18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15.png"/><Relationship Id="rId17" Type="http://schemas.openxmlformats.org/officeDocument/2006/relationships/image" Target="../media/image34.svg"/><Relationship Id="rId2" Type="http://schemas.openxmlformats.org/officeDocument/2006/relationships/image" Target="../media/image1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0.svg"/><Relationship Id="rId5" Type="http://schemas.openxmlformats.org/officeDocument/2006/relationships/image" Target="../media/image24.svg"/><Relationship Id="rId15" Type="http://schemas.openxmlformats.org/officeDocument/2006/relationships/image" Target="../media/image32.svg"/><Relationship Id="rId10" Type="http://schemas.openxmlformats.org/officeDocument/2006/relationships/image" Target="../media/image5.png"/><Relationship Id="rId19" Type="http://schemas.openxmlformats.org/officeDocument/2006/relationships/image" Target="../media/image36.svg"/><Relationship Id="rId4" Type="http://schemas.openxmlformats.org/officeDocument/2006/relationships/image" Target="../media/image12.png"/><Relationship Id="rId9" Type="http://schemas.openxmlformats.org/officeDocument/2006/relationships/image" Target="../media/image28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4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8.svg"/><Relationship Id="rId5" Type="http://schemas.openxmlformats.org/officeDocument/2006/relationships/image" Target="../media/image36.sv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3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4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8.svg"/><Relationship Id="rId5" Type="http://schemas.openxmlformats.org/officeDocument/2006/relationships/image" Target="../media/image36.sv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4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8.svg"/><Relationship Id="rId5" Type="http://schemas.openxmlformats.org/officeDocument/2006/relationships/image" Target="../media/image36.sv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6.svg"/><Relationship Id="rId3" Type="http://schemas.openxmlformats.org/officeDocument/2006/relationships/image" Target="../media/image38.svg"/><Relationship Id="rId7" Type="http://schemas.openxmlformats.org/officeDocument/2006/relationships/image" Target="../media/image34.svg"/><Relationship Id="rId12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28.sv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4.svg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36.sv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4.svg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6.svg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2.svg"/><Relationship Id="rId7" Type="http://schemas.openxmlformats.org/officeDocument/2006/relationships/image" Target="../media/image3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4.svg"/><Relationship Id="rId10" Type="http://schemas.openxmlformats.org/officeDocument/2006/relationships/image" Target="../media/image28.sv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2589">
            <a:off x="15175516" y="4106652"/>
            <a:ext cx="5197511" cy="7482624"/>
          </a:xfrm>
          <a:custGeom>
            <a:avLst/>
            <a:gdLst/>
            <a:ahLst/>
            <a:cxnLst/>
            <a:rect l="l" t="t" r="r" b="b"/>
            <a:pathLst>
              <a:path w="5197511" h="7482624">
                <a:moveTo>
                  <a:pt x="0" y="0"/>
                </a:moveTo>
                <a:lnTo>
                  <a:pt x="5197511" y="0"/>
                </a:lnTo>
                <a:lnTo>
                  <a:pt x="5197511" y="7482623"/>
                </a:lnTo>
                <a:lnTo>
                  <a:pt x="0" y="748262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93488">
            <a:off x="11082850" y="7823627"/>
            <a:ext cx="5485336" cy="1411605"/>
          </a:xfrm>
          <a:custGeom>
            <a:avLst/>
            <a:gdLst/>
            <a:ahLst/>
            <a:cxnLst/>
            <a:rect l="l" t="t" r="r" b="b"/>
            <a:pathLst>
              <a:path w="5485336" h="1411605">
                <a:moveTo>
                  <a:pt x="0" y="0"/>
                </a:moveTo>
                <a:lnTo>
                  <a:pt x="5485336" y="0"/>
                </a:lnTo>
                <a:lnTo>
                  <a:pt x="5485336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29525">
            <a:off x="1041072" y="-1968418"/>
            <a:ext cx="5712545" cy="5325414"/>
          </a:xfrm>
          <a:custGeom>
            <a:avLst/>
            <a:gdLst/>
            <a:ahLst/>
            <a:cxnLst/>
            <a:rect l="l" t="t" r="r" b="b"/>
            <a:pathLst>
              <a:path w="5712545" h="5325414">
                <a:moveTo>
                  <a:pt x="0" y="0"/>
                </a:moveTo>
                <a:lnTo>
                  <a:pt x="5712546" y="0"/>
                </a:lnTo>
                <a:lnTo>
                  <a:pt x="5712546" y="5325414"/>
                </a:lnTo>
                <a:lnTo>
                  <a:pt x="0" y="532541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505782">
            <a:off x="-2350048" y="5222965"/>
            <a:ext cx="7952813" cy="6301620"/>
          </a:xfrm>
          <a:custGeom>
            <a:avLst/>
            <a:gdLst/>
            <a:ahLst/>
            <a:cxnLst/>
            <a:rect l="l" t="t" r="r" b="b"/>
            <a:pathLst>
              <a:path w="7952813" h="6301620">
                <a:moveTo>
                  <a:pt x="0" y="0"/>
                </a:moveTo>
                <a:lnTo>
                  <a:pt x="7952813" y="0"/>
                </a:lnTo>
                <a:lnTo>
                  <a:pt x="7952813" y="6301620"/>
                </a:lnTo>
                <a:lnTo>
                  <a:pt x="0" y="630162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078">
            <a:off x="1464679" y="9026186"/>
            <a:ext cx="6265075" cy="1637824"/>
          </a:xfrm>
          <a:custGeom>
            <a:avLst/>
            <a:gdLst/>
            <a:ahLst/>
            <a:cxnLst/>
            <a:rect l="l" t="t" r="r" b="b"/>
            <a:pathLst>
              <a:path w="6265075" h="1637824">
                <a:moveTo>
                  <a:pt x="0" y="0"/>
                </a:moveTo>
                <a:lnTo>
                  <a:pt x="6265076" y="0"/>
                </a:lnTo>
                <a:lnTo>
                  <a:pt x="6265076" y="1637824"/>
                </a:lnTo>
                <a:lnTo>
                  <a:pt x="0" y="1637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472987">
            <a:off x="11070238" y="-197969"/>
            <a:ext cx="6036028" cy="1553829"/>
          </a:xfrm>
          <a:custGeom>
            <a:avLst/>
            <a:gdLst/>
            <a:ahLst/>
            <a:cxnLst/>
            <a:rect l="l" t="t" r="r" b="b"/>
            <a:pathLst>
              <a:path w="6036028" h="1553829">
                <a:moveTo>
                  <a:pt x="0" y="0"/>
                </a:moveTo>
                <a:lnTo>
                  <a:pt x="6036028" y="0"/>
                </a:lnTo>
                <a:lnTo>
                  <a:pt x="6036028" y="1553829"/>
                </a:lnTo>
                <a:lnTo>
                  <a:pt x="0" y="1553829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6087271">
            <a:off x="9362825" y="8681658"/>
            <a:ext cx="1821100" cy="2817950"/>
          </a:xfrm>
          <a:custGeom>
            <a:avLst/>
            <a:gdLst/>
            <a:ahLst/>
            <a:cxnLst/>
            <a:rect l="l" t="t" r="r" b="b"/>
            <a:pathLst>
              <a:path w="1821100" h="2817950">
                <a:moveTo>
                  <a:pt x="0" y="0"/>
                </a:moveTo>
                <a:lnTo>
                  <a:pt x="1821100" y="0"/>
                </a:lnTo>
                <a:lnTo>
                  <a:pt x="1821100" y="2817951"/>
                </a:lnTo>
                <a:lnTo>
                  <a:pt x="0" y="2817951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896559">
            <a:off x="354716" y="3221708"/>
            <a:ext cx="2543284" cy="1354299"/>
          </a:xfrm>
          <a:custGeom>
            <a:avLst/>
            <a:gdLst/>
            <a:ahLst/>
            <a:cxnLst/>
            <a:rect l="l" t="t" r="r" b="b"/>
            <a:pathLst>
              <a:path w="2543284" h="1354299">
                <a:moveTo>
                  <a:pt x="0" y="0"/>
                </a:moveTo>
                <a:lnTo>
                  <a:pt x="2543284" y="0"/>
                </a:lnTo>
                <a:lnTo>
                  <a:pt x="2543284" y="1354299"/>
                </a:lnTo>
                <a:lnTo>
                  <a:pt x="0" y="1354299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3589484" y="1028700"/>
            <a:ext cx="11356683" cy="7713153"/>
            <a:chOff x="0" y="0"/>
            <a:chExt cx="15142244" cy="1028420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142244" cy="10284204"/>
            </a:xfrm>
            <a:custGeom>
              <a:avLst/>
              <a:gdLst/>
              <a:ahLst/>
              <a:cxnLst/>
              <a:rect l="l" t="t" r="r" b="b"/>
              <a:pathLst>
                <a:path w="15142244" h="10284204">
                  <a:moveTo>
                    <a:pt x="0" y="0"/>
                  </a:moveTo>
                  <a:lnTo>
                    <a:pt x="15142244" y="0"/>
                  </a:lnTo>
                  <a:lnTo>
                    <a:pt x="15142244" y="10284204"/>
                  </a:lnTo>
                  <a:lnTo>
                    <a:pt x="0" y="10284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 cstate="print">
                <a:extLs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2" name="Group 12"/>
            <p:cNvGrpSpPr/>
            <p:nvPr/>
          </p:nvGrpSpPr>
          <p:grpSpPr>
            <a:xfrm>
              <a:off x="1132249" y="2718054"/>
              <a:ext cx="12877746" cy="5609945"/>
              <a:chOff x="0" y="0"/>
              <a:chExt cx="2543752" cy="1108137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543752" cy="1108137"/>
              </a:xfrm>
              <a:custGeom>
                <a:avLst/>
                <a:gdLst/>
                <a:ahLst/>
                <a:cxnLst/>
                <a:rect l="l" t="t" r="r" b="b"/>
                <a:pathLst>
                  <a:path w="2543752" h="1108137">
                    <a:moveTo>
                      <a:pt x="0" y="0"/>
                    </a:moveTo>
                    <a:lnTo>
                      <a:pt x="2543752" y="0"/>
                    </a:lnTo>
                    <a:lnTo>
                      <a:pt x="2543752" y="1108137"/>
                    </a:lnTo>
                    <a:lnTo>
                      <a:pt x="0" y="110813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2543752" cy="114623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5" name="Freeform 15"/>
          <p:cNvSpPr/>
          <p:nvPr/>
        </p:nvSpPr>
        <p:spPr>
          <a:xfrm rot="-3190612" flipH="1">
            <a:off x="15345455" y="2208509"/>
            <a:ext cx="2590982" cy="1402369"/>
          </a:xfrm>
          <a:custGeom>
            <a:avLst/>
            <a:gdLst/>
            <a:ahLst/>
            <a:cxnLst/>
            <a:rect l="l" t="t" r="r" b="b"/>
            <a:pathLst>
              <a:path w="2590982" h="1402369">
                <a:moveTo>
                  <a:pt x="2590983" y="0"/>
                </a:moveTo>
                <a:lnTo>
                  <a:pt x="0" y="0"/>
                </a:lnTo>
                <a:lnTo>
                  <a:pt x="0" y="1402369"/>
                </a:lnTo>
                <a:lnTo>
                  <a:pt x="2590983" y="1402369"/>
                </a:lnTo>
                <a:lnTo>
                  <a:pt x="2590983" y="0"/>
                </a:lnTo>
                <a:close/>
              </a:path>
            </a:pathLst>
          </a:custGeom>
          <a:blipFill>
            <a:blip r:embed="rId20" cstate="print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695986" y="2912843"/>
            <a:ext cx="9392265" cy="3956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77"/>
              </a:lnSpc>
            </a:pPr>
            <a:r>
              <a:rPr lang="en-US" sz="5400" b="1" dirty="0">
                <a:solidFill>
                  <a:srgbClr val="2B2B2B"/>
                </a:solidFill>
                <a:latin typeface="Balmy Bold"/>
              </a:rPr>
              <a:t>ПРИМЕНЕНИЕ ЭТНОПЕДАГОГИКИ НА УРОКЕ АНГЛИЙСКОГО ЯЗЫКА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57800" y="7200900"/>
            <a:ext cx="843752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7"/>
              </a:lnSpc>
            </a:pPr>
            <a:r>
              <a:rPr lang="en-US" sz="3569" b="1" dirty="0" err="1">
                <a:solidFill>
                  <a:srgbClr val="2B2B2B"/>
                </a:solidFill>
                <a:latin typeface="Just Another Hand"/>
              </a:rPr>
              <a:t>Выполнила</a:t>
            </a:r>
            <a:r>
              <a:rPr lang="en-US" sz="3569" b="1" dirty="0">
                <a:solidFill>
                  <a:srgbClr val="2B2B2B"/>
                </a:solidFill>
                <a:latin typeface="Just Another Hand"/>
              </a:rPr>
              <a:t>:</a:t>
            </a:r>
            <a:r>
              <a:rPr lang="en-US" sz="3569" dirty="0">
                <a:solidFill>
                  <a:srgbClr val="2B2B2B"/>
                </a:solidFill>
                <a:latin typeface="Just Another Hand"/>
              </a:rPr>
              <a:t> Кожахмет Ж.А.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535" y="7920301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699"/>
                </a:lnTo>
                <a:lnTo>
                  <a:pt x="0" y="236669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4565428" y="369902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699"/>
                </a:lnTo>
                <a:lnTo>
                  <a:pt x="0" y="236669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1403306">
            <a:off x="52340" y="-1341514"/>
            <a:ext cx="3562199" cy="4922637"/>
          </a:xfrm>
          <a:custGeom>
            <a:avLst/>
            <a:gdLst/>
            <a:ahLst/>
            <a:cxnLst/>
            <a:rect l="l" t="t" r="r" b="b"/>
            <a:pathLst>
              <a:path w="3562199" h="4922637">
                <a:moveTo>
                  <a:pt x="0" y="0"/>
                </a:moveTo>
                <a:lnTo>
                  <a:pt x="3562199" y="0"/>
                </a:lnTo>
                <a:lnTo>
                  <a:pt x="3562199" y="4922637"/>
                </a:lnTo>
                <a:lnTo>
                  <a:pt x="0" y="49226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0167982">
            <a:off x="13720529" y="8807626"/>
            <a:ext cx="4455349" cy="1637341"/>
          </a:xfrm>
          <a:custGeom>
            <a:avLst/>
            <a:gdLst/>
            <a:ahLst/>
            <a:cxnLst/>
            <a:rect l="l" t="t" r="r" b="b"/>
            <a:pathLst>
              <a:path w="4455349" h="1637341">
                <a:moveTo>
                  <a:pt x="0" y="0"/>
                </a:moveTo>
                <a:lnTo>
                  <a:pt x="4455349" y="0"/>
                </a:lnTo>
                <a:lnTo>
                  <a:pt x="4455349" y="1637340"/>
                </a:lnTo>
                <a:lnTo>
                  <a:pt x="0" y="163734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1828800" y="723900"/>
            <a:ext cx="14893358" cy="8274517"/>
            <a:chOff x="0" y="0"/>
            <a:chExt cx="3922530" cy="21792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22530" cy="2179297"/>
            </a:xfrm>
            <a:custGeom>
              <a:avLst/>
              <a:gdLst/>
              <a:ahLst/>
              <a:cxnLst/>
              <a:rect l="l" t="t" r="r" b="b"/>
              <a:pathLst>
                <a:path w="3922530" h="2179297">
                  <a:moveTo>
                    <a:pt x="0" y="0"/>
                  </a:moveTo>
                  <a:lnTo>
                    <a:pt x="3922530" y="0"/>
                  </a:lnTo>
                  <a:lnTo>
                    <a:pt x="3922530" y="2179297"/>
                  </a:lnTo>
                  <a:lnTo>
                    <a:pt x="0" y="2179297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922530" cy="2217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5400000">
            <a:off x="376746" y="4632376"/>
            <a:ext cx="2905071" cy="871521"/>
          </a:xfrm>
          <a:custGeom>
            <a:avLst/>
            <a:gdLst/>
            <a:ahLst/>
            <a:cxnLst/>
            <a:rect l="l" t="t" r="r" b="b"/>
            <a:pathLst>
              <a:path w="2905071" h="871521">
                <a:moveTo>
                  <a:pt x="0" y="0"/>
                </a:moveTo>
                <a:lnTo>
                  <a:pt x="2905071" y="0"/>
                </a:lnTo>
                <a:lnTo>
                  <a:pt x="2905071" y="871521"/>
                </a:lnTo>
                <a:lnTo>
                  <a:pt x="0" y="87152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5061425" y="1512075"/>
            <a:ext cx="2905071" cy="871521"/>
          </a:xfrm>
          <a:custGeom>
            <a:avLst/>
            <a:gdLst/>
            <a:ahLst/>
            <a:cxnLst/>
            <a:rect l="l" t="t" r="r" b="b"/>
            <a:pathLst>
              <a:path w="2905071" h="871521">
                <a:moveTo>
                  <a:pt x="0" y="0"/>
                </a:moveTo>
                <a:lnTo>
                  <a:pt x="2905071" y="0"/>
                </a:lnTo>
                <a:lnTo>
                  <a:pt x="2905071" y="871521"/>
                </a:lnTo>
                <a:lnTo>
                  <a:pt x="0" y="87152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05000" y="1104900"/>
            <a:ext cx="10287000" cy="2808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97"/>
              </a:lnSpc>
              <a:spcBef>
                <a:spcPct val="0"/>
              </a:spcBef>
            </a:pPr>
            <a:r>
              <a:rPr lang="en-US" sz="7016" dirty="0">
                <a:solidFill>
                  <a:srgbClr val="2B2B2B"/>
                </a:solidFill>
                <a:latin typeface="Arial Black" pitchFamily="34" charset="0"/>
              </a:rPr>
              <a:t>НАЦИОНАЛЬНАЯ ОДЕЖДА В ВЕЛИКОБРИТАНИИ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86000" y="4229100"/>
            <a:ext cx="6603334" cy="4478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9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Roca Two"/>
              </a:rPr>
              <a:t>В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силу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высокого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уровня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u="sng" dirty="0" err="1">
                <a:solidFill>
                  <a:srgbClr val="000000"/>
                </a:solidFill>
                <a:latin typeface="Roca Two"/>
                <a:hlinkClick r:id="rId10" tooltip="https://pandia.ru/text/category/yekonomika_razvitiya/"/>
              </a:rPr>
              <a:t>экономического</a:t>
            </a:r>
            <a:r>
              <a:rPr lang="en-US" sz="3600" u="sng" dirty="0">
                <a:solidFill>
                  <a:srgbClr val="000000"/>
                </a:solidFill>
                <a:latin typeface="Roca Two"/>
                <a:hlinkClick r:id="rId10" tooltip="https://pandia.ru/text/category/yekonomika_razvitiya/"/>
              </a:rPr>
              <a:t> </a:t>
            </a:r>
            <a:r>
              <a:rPr lang="en-US" sz="3600" u="sng" dirty="0" err="1">
                <a:solidFill>
                  <a:srgbClr val="000000"/>
                </a:solidFill>
                <a:latin typeface="Roca Two"/>
                <a:hlinkClick r:id="rId10" tooltip="https://pandia.ru/text/category/yekonomika_razvitiya/"/>
              </a:rPr>
              <a:t>развития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народный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костюм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отошел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в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прошлое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, и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его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элементы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сохранились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лишь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в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сценических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костюмах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песенных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или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танцевальных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u="sng" dirty="0" err="1">
                <a:solidFill>
                  <a:srgbClr val="000000"/>
                </a:solidFill>
                <a:latin typeface="Roca Two"/>
                <a:hlinkClick r:id="rId11" tooltip="https://pandia.ru/text/category/koll/"/>
              </a:rPr>
              <a:t>коллективов</a:t>
            </a:r>
            <a:r>
              <a:rPr lang="en-US" sz="2985" dirty="0">
                <a:solidFill>
                  <a:srgbClr val="000000"/>
                </a:solidFill>
                <a:latin typeface="Roca Two"/>
              </a:rPr>
              <a:t>.</a:t>
            </a:r>
          </a:p>
        </p:txBody>
      </p:sp>
      <p:sp>
        <p:nvSpPr>
          <p:cNvPr id="13" name="Freeform 13"/>
          <p:cNvSpPr/>
          <p:nvPr/>
        </p:nvSpPr>
        <p:spPr>
          <a:xfrm>
            <a:off x="8991600" y="4152900"/>
            <a:ext cx="7605581" cy="4154431"/>
          </a:xfrm>
          <a:custGeom>
            <a:avLst/>
            <a:gdLst/>
            <a:ahLst/>
            <a:cxnLst/>
            <a:rect l="l" t="t" r="r" b="b"/>
            <a:pathLst>
              <a:path w="7605581" h="4154431">
                <a:moveTo>
                  <a:pt x="0" y="0"/>
                </a:moveTo>
                <a:lnTo>
                  <a:pt x="7605581" y="0"/>
                </a:lnTo>
                <a:lnTo>
                  <a:pt x="7605581" y="4154431"/>
                </a:lnTo>
                <a:lnTo>
                  <a:pt x="0" y="4154431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 t="-37303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68247">
            <a:off x="9532751" y="1179161"/>
            <a:ext cx="7892798" cy="2039173"/>
          </a:xfrm>
          <a:custGeom>
            <a:avLst/>
            <a:gdLst/>
            <a:ahLst/>
            <a:cxnLst/>
            <a:rect l="l" t="t" r="r" b="b"/>
            <a:pathLst>
              <a:path w="7892798" h="2039173">
                <a:moveTo>
                  <a:pt x="0" y="0"/>
                </a:moveTo>
                <a:lnTo>
                  <a:pt x="7892798" y="0"/>
                </a:lnTo>
                <a:lnTo>
                  <a:pt x="7892798" y="2039173"/>
                </a:lnTo>
                <a:lnTo>
                  <a:pt x="0" y="203917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45620" y="2198747"/>
            <a:ext cx="9305885" cy="6627174"/>
            <a:chOff x="0" y="0"/>
            <a:chExt cx="2450933" cy="17454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50933" cy="1745429"/>
            </a:xfrm>
            <a:custGeom>
              <a:avLst/>
              <a:gdLst/>
              <a:ahLst/>
              <a:cxnLst/>
              <a:rect l="l" t="t" r="r" b="b"/>
              <a:pathLst>
                <a:path w="2450933" h="1745429">
                  <a:moveTo>
                    <a:pt x="0" y="0"/>
                  </a:moveTo>
                  <a:lnTo>
                    <a:pt x="2450933" y="0"/>
                  </a:lnTo>
                  <a:lnTo>
                    <a:pt x="2450933" y="1745429"/>
                  </a:lnTo>
                  <a:lnTo>
                    <a:pt x="0" y="1745429"/>
                  </a:lnTo>
                  <a:close/>
                </a:path>
              </a:pathLst>
            </a:custGeom>
            <a:solidFill>
              <a:srgbClr val="FED52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50933" cy="1783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25058">
            <a:off x="1384201" y="3412551"/>
            <a:ext cx="7266491" cy="4130894"/>
            <a:chOff x="0" y="0"/>
            <a:chExt cx="2820684" cy="16035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20684" cy="1603518"/>
            </a:xfrm>
            <a:custGeom>
              <a:avLst/>
              <a:gdLst/>
              <a:ahLst/>
              <a:cxnLst/>
              <a:rect l="l" t="t" r="r" b="b"/>
              <a:pathLst>
                <a:path w="2820684" h="1603518">
                  <a:moveTo>
                    <a:pt x="0" y="0"/>
                  </a:moveTo>
                  <a:lnTo>
                    <a:pt x="2820684" y="0"/>
                  </a:lnTo>
                  <a:lnTo>
                    <a:pt x="2820684" y="1603518"/>
                  </a:lnTo>
                  <a:lnTo>
                    <a:pt x="0" y="1603518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820684" cy="1641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 rot="-125058">
            <a:off x="1579383" y="3966557"/>
            <a:ext cx="6571598" cy="316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79"/>
              </a:lnSpc>
              <a:spcBef>
                <a:spcPct val="0"/>
              </a:spcBef>
            </a:pPr>
            <a:r>
              <a:rPr lang="en-US" sz="6000" dirty="0">
                <a:solidFill>
                  <a:srgbClr val="2B2B2B"/>
                </a:solidFill>
                <a:latin typeface="Arial Black" pitchFamily="34" charset="0"/>
              </a:rPr>
              <a:t>ЧАЙНАЯ ЦЕРЕМОНИЯ В КАЗАХСТАНЕ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23409" y="2739384"/>
            <a:ext cx="7082144" cy="545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3086" lvl="1" indent="-311543">
              <a:lnSpc>
                <a:spcPts val="4271"/>
              </a:lnSpc>
              <a:buFont typeface="Arial"/>
              <a:buChar char="•"/>
            </a:pPr>
            <a:r>
              <a:rPr lang="en-US" sz="2800" dirty="0" err="1">
                <a:solidFill>
                  <a:srgbClr val="000000"/>
                </a:solidFill>
                <a:latin typeface="Roca Two"/>
              </a:rPr>
              <a:t>Особое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место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дастархане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занимает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чай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Гостей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встречает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хозяин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дастархана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усаживает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за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стол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. А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чай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разливают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только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девушки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и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молодые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женщины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Надо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следить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чтобы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пиалы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гостей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не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пустовали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не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перепутать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их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не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оставлять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краю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.</a:t>
            </a:r>
          </a:p>
          <a:p>
            <a:pPr marL="623086" lvl="1" indent="-311543">
              <a:lnSpc>
                <a:spcPts val="4271"/>
              </a:lnSpc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Roca Two"/>
              </a:rPr>
              <a:t>К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чаю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подают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сливки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сливочное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масло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варенье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,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орехи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печенье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сладости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.</a:t>
            </a:r>
          </a:p>
        </p:txBody>
      </p:sp>
      <p:sp>
        <p:nvSpPr>
          <p:cNvPr id="11" name="Freeform 11"/>
          <p:cNvSpPr/>
          <p:nvPr/>
        </p:nvSpPr>
        <p:spPr>
          <a:xfrm rot="10583547">
            <a:off x="3572757" y="2994570"/>
            <a:ext cx="2789537" cy="836861"/>
          </a:xfrm>
          <a:custGeom>
            <a:avLst/>
            <a:gdLst/>
            <a:ahLst/>
            <a:cxnLst/>
            <a:rect l="l" t="t" r="r" b="b"/>
            <a:pathLst>
              <a:path w="2789537" h="836861">
                <a:moveTo>
                  <a:pt x="0" y="0"/>
                </a:moveTo>
                <a:lnTo>
                  <a:pt x="2789538" y="0"/>
                </a:lnTo>
                <a:lnTo>
                  <a:pt x="2789538" y="836861"/>
                </a:lnTo>
                <a:lnTo>
                  <a:pt x="0" y="83686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403306">
            <a:off x="1404244" y="-972322"/>
            <a:ext cx="3544702" cy="4898457"/>
          </a:xfrm>
          <a:custGeom>
            <a:avLst/>
            <a:gdLst/>
            <a:ahLst/>
            <a:cxnLst/>
            <a:rect l="l" t="t" r="r" b="b"/>
            <a:pathLst>
              <a:path w="3544702" h="4898457">
                <a:moveTo>
                  <a:pt x="0" y="0"/>
                </a:moveTo>
                <a:lnTo>
                  <a:pt x="3544702" y="0"/>
                </a:lnTo>
                <a:lnTo>
                  <a:pt x="3544702" y="4898458"/>
                </a:lnTo>
                <a:lnTo>
                  <a:pt x="0" y="489845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10167982">
            <a:off x="14442131" y="8836397"/>
            <a:ext cx="4455349" cy="1637341"/>
          </a:xfrm>
          <a:custGeom>
            <a:avLst/>
            <a:gdLst/>
            <a:ahLst/>
            <a:cxnLst/>
            <a:rect l="l" t="t" r="r" b="b"/>
            <a:pathLst>
              <a:path w="4455349" h="1637341">
                <a:moveTo>
                  <a:pt x="0" y="0"/>
                </a:moveTo>
                <a:lnTo>
                  <a:pt x="4455349" y="0"/>
                </a:lnTo>
                <a:lnTo>
                  <a:pt x="4455349" y="1637340"/>
                </a:lnTo>
                <a:lnTo>
                  <a:pt x="0" y="163734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577617" y="8825921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700"/>
                </a:lnTo>
                <a:lnTo>
                  <a:pt x="0" y="2366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3965261" y="-1116675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700"/>
                </a:lnTo>
                <a:lnTo>
                  <a:pt x="0" y="2366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-1475512">
            <a:off x="5795298" y="878285"/>
            <a:ext cx="2248343" cy="1197243"/>
          </a:xfrm>
          <a:custGeom>
            <a:avLst/>
            <a:gdLst/>
            <a:ahLst/>
            <a:cxnLst/>
            <a:rect l="l" t="t" r="r" b="b"/>
            <a:pathLst>
              <a:path w="2248343" h="1197243">
                <a:moveTo>
                  <a:pt x="0" y="0"/>
                </a:moveTo>
                <a:lnTo>
                  <a:pt x="2248343" y="0"/>
                </a:lnTo>
                <a:lnTo>
                  <a:pt x="2248343" y="1197243"/>
                </a:lnTo>
                <a:lnTo>
                  <a:pt x="0" y="1197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68247">
            <a:off x="9532751" y="1179161"/>
            <a:ext cx="7892798" cy="2039173"/>
          </a:xfrm>
          <a:custGeom>
            <a:avLst/>
            <a:gdLst/>
            <a:ahLst/>
            <a:cxnLst/>
            <a:rect l="l" t="t" r="r" b="b"/>
            <a:pathLst>
              <a:path w="7892798" h="2039173">
                <a:moveTo>
                  <a:pt x="0" y="0"/>
                </a:moveTo>
                <a:lnTo>
                  <a:pt x="7892798" y="0"/>
                </a:lnTo>
                <a:lnTo>
                  <a:pt x="7892798" y="2039173"/>
                </a:lnTo>
                <a:lnTo>
                  <a:pt x="0" y="203917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45620" y="2198747"/>
            <a:ext cx="9305885" cy="6627174"/>
            <a:chOff x="0" y="0"/>
            <a:chExt cx="2450933" cy="17454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50933" cy="1745429"/>
            </a:xfrm>
            <a:custGeom>
              <a:avLst/>
              <a:gdLst/>
              <a:ahLst/>
              <a:cxnLst/>
              <a:rect l="l" t="t" r="r" b="b"/>
              <a:pathLst>
                <a:path w="2450933" h="1745429">
                  <a:moveTo>
                    <a:pt x="0" y="0"/>
                  </a:moveTo>
                  <a:lnTo>
                    <a:pt x="2450933" y="0"/>
                  </a:lnTo>
                  <a:lnTo>
                    <a:pt x="2450933" y="1745429"/>
                  </a:lnTo>
                  <a:lnTo>
                    <a:pt x="0" y="1745429"/>
                  </a:lnTo>
                  <a:close/>
                </a:path>
              </a:pathLst>
            </a:custGeom>
            <a:solidFill>
              <a:srgbClr val="FED52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50933" cy="1783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25058">
            <a:off x="829263" y="2689211"/>
            <a:ext cx="8001250" cy="5491085"/>
            <a:chOff x="0" y="0"/>
            <a:chExt cx="2820684" cy="16035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20684" cy="1603518"/>
            </a:xfrm>
            <a:custGeom>
              <a:avLst/>
              <a:gdLst/>
              <a:ahLst/>
              <a:cxnLst/>
              <a:rect l="l" t="t" r="r" b="b"/>
              <a:pathLst>
                <a:path w="2820684" h="1603518">
                  <a:moveTo>
                    <a:pt x="0" y="0"/>
                  </a:moveTo>
                  <a:lnTo>
                    <a:pt x="2820684" y="0"/>
                  </a:lnTo>
                  <a:lnTo>
                    <a:pt x="2820684" y="1603518"/>
                  </a:lnTo>
                  <a:lnTo>
                    <a:pt x="0" y="1603518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820684" cy="1641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 rot="-125058">
            <a:off x="1732978" y="4146927"/>
            <a:ext cx="6571598" cy="244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07"/>
              </a:lnSpc>
              <a:spcBef>
                <a:spcPct val="0"/>
              </a:spcBef>
            </a:pPr>
            <a:r>
              <a:rPr lang="en-US" sz="4400" dirty="0">
                <a:solidFill>
                  <a:srgbClr val="2B2B2B"/>
                </a:solidFill>
                <a:latin typeface="Arial Black" pitchFamily="34" charset="0"/>
              </a:rPr>
              <a:t>ЧАЙНАЯ ЦЕРЕМОНИЯ В ВЕЛИКОБРИТАНИИ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44487" y="2431906"/>
            <a:ext cx="7082144" cy="6239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5138" lvl="1" indent="-257569">
              <a:lnSpc>
                <a:spcPts val="3531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Roca Two"/>
              </a:rPr>
              <a:t>Одним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из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основных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мероприятий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викторианского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чаепития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была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подача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чая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который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должен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был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быть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свежим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крепким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Кроме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того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были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установлены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правила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для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подачи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закусок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которые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должны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были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быть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деликатесными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легкими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такими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как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сэндвичи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с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огурцом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или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яйцом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пирожные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конфеты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Часто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использовались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красивая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посуда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серебро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кристаллы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для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сервировки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чая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закусок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.</a:t>
            </a:r>
          </a:p>
          <a:p>
            <a:pPr marL="515138" lvl="1" indent="-257569">
              <a:lnSpc>
                <a:spcPts val="3531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Roca Two"/>
              </a:rPr>
              <a:t>Чаепитие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пять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часов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стало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общепринятой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традицией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Викторианцы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считали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что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чаепитие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пять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часов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это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время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для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отдыха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 и </a:t>
            </a:r>
            <a:r>
              <a:rPr lang="en-US" sz="2400" dirty="0" err="1">
                <a:solidFill>
                  <a:srgbClr val="000000"/>
                </a:solidFill>
                <a:latin typeface="Roca Two"/>
              </a:rPr>
              <a:t>общения</a:t>
            </a:r>
            <a:r>
              <a:rPr lang="en-US" sz="2400" dirty="0">
                <a:solidFill>
                  <a:srgbClr val="000000"/>
                </a:solidFill>
                <a:latin typeface="Roca Two"/>
              </a:rPr>
              <a:t>.</a:t>
            </a:r>
          </a:p>
        </p:txBody>
      </p:sp>
      <p:sp>
        <p:nvSpPr>
          <p:cNvPr id="11" name="Freeform 11"/>
          <p:cNvSpPr/>
          <p:nvPr/>
        </p:nvSpPr>
        <p:spPr>
          <a:xfrm rot="10583547">
            <a:off x="3376365" y="2411033"/>
            <a:ext cx="2789537" cy="836861"/>
          </a:xfrm>
          <a:custGeom>
            <a:avLst/>
            <a:gdLst/>
            <a:ahLst/>
            <a:cxnLst/>
            <a:rect l="l" t="t" r="r" b="b"/>
            <a:pathLst>
              <a:path w="2789537" h="836861">
                <a:moveTo>
                  <a:pt x="0" y="0"/>
                </a:moveTo>
                <a:lnTo>
                  <a:pt x="2789538" y="0"/>
                </a:lnTo>
                <a:lnTo>
                  <a:pt x="2789538" y="836861"/>
                </a:lnTo>
                <a:lnTo>
                  <a:pt x="0" y="83686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403306">
            <a:off x="1276819" y="-1865908"/>
            <a:ext cx="3544702" cy="4898457"/>
          </a:xfrm>
          <a:custGeom>
            <a:avLst/>
            <a:gdLst/>
            <a:ahLst/>
            <a:cxnLst/>
            <a:rect l="l" t="t" r="r" b="b"/>
            <a:pathLst>
              <a:path w="3544702" h="4898457">
                <a:moveTo>
                  <a:pt x="0" y="0"/>
                </a:moveTo>
                <a:lnTo>
                  <a:pt x="3544702" y="0"/>
                </a:lnTo>
                <a:lnTo>
                  <a:pt x="3544702" y="4898458"/>
                </a:lnTo>
                <a:lnTo>
                  <a:pt x="0" y="489845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10167982">
            <a:off x="14442131" y="8836397"/>
            <a:ext cx="4455349" cy="1637341"/>
          </a:xfrm>
          <a:custGeom>
            <a:avLst/>
            <a:gdLst/>
            <a:ahLst/>
            <a:cxnLst/>
            <a:rect l="l" t="t" r="r" b="b"/>
            <a:pathLst>
              <a:path w="4455349" h="1637341">
                <a:moveTo>
                  <a:pt x="0" y="0"/>
                </a:moveTo>
                <a:lnTo>
                  <a:pt x="4455349" y="0"/>
                </a:lnTo>
                <a:lnTo>
                  <a:pt x="4455349" y="1637340"/>
                </a:lnTo>
                <a:lnTo>
                  <a:pt x="0" y="163734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577617" y="8825921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700"/>
                </a:lnTo>
                <a:lnTo>
                  <a:pt x="0" y="2366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3965261" y="-1116675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700"/>
                </a:lnTo>
                <a:lnTo>
                  <a:pt x="0" y="2366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rot="-1475512">
            <a:off x="5795298" y="878285"/>
            <a:ext cx="2248343" cy="1197243"/>
          </a:xfrm>
          <a:custGeom>
            <a:avLst/>
            <a:gdLst/>
            <a:ahLst/>
            <a:cxnLst/>
            <a:rect l="l" t="t" r="r" b="b"/>
            <a:pathLst>
              <a:path w="2248343" h="1197243">
                <a:moveTo>
                  <a:pt x="0" y="0"/>
                </a:moveTo>
                <a:lnTo>
                  <a:pt x="2248343" y="0"/>
                </a:lnTo>
                <a:lnTo>
                  <a:pt x="2248343" y="1197243"/>
                </a:lnTo>
                <a:lnTo>
                  <a:pt x="0" y="1197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2739">
            <a:off x="-2915817" y="6260560"/>
            <a:ext cx="8296508" cy="6573956"/>
          </a:xfrm>
          <a:custGeom>
            <a:avLst/>
            <a:gdLst/>
            <a:ahLst/>
            <a:cxnLst/>
            <a:rect l="l" t="t" r="r" b="b"/>
            <a:pathLst>
              <a:path w="8296508" h="6573956">
                <a:moveTo>
                  <a:pt x="0" y="0"/>
                </a:moveTo>
                <a:lnTo>
                  <a:pt x="8296508" y="0"/>
                </a:lnTo>
                <a:lnTo>
                  <a:pt x="8296508" y="6573956"/>
                </a:lnTo>
                <a:lnTo>
                  <a:pt x="0" y="657395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938248" y="765514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8" y="0"/>
                </a:lnTo>
                <a:lnTo>
                  <a:pt x="4322738" y="2366699"/>
                </a:lnTo>
                <a:lnTo>
                  <a:pt x="0" y="236669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386793">
            <a:off x="10332593" y="-632744"/>
            <a:ext cx="6265075" cy="1637824"/>
          </a:xfrm>
          <a:custGeom>
            <a:avLst/>
            <a:gdLst/>
            <a:ahLst/>
            <a:cxnLst/>
            <a:rect l="l" t="t" r="r" b="b"/>
            <a:pathLst>
              <a:path w="6265075" h="1637824">
                <a:moveTo>
                  <a:pt x="0" y="0"/>
                </a:moveTo>
                <a:lnTo>
                  <a:pt x="6265075" y="0"/>
                </a:lnTo>
                <a:lnTo>
                  <a:pt x="6265075" y="1637825"/>
                </a:lnTo>
                <a:lnTo>
                  <a:pt x="0" y="163782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403306">
            <a:off x="1294351" y="-1695805"/>
            <a:ext cx="3562199" cy="4922637"/>
          </a:xfrm>
          <a:custGeom>
            <a:avLst/>
            <a:gdLst/>
            <a:ahLst/>
            <a:cxnLst/>
            <a:rect l="l" t="t" r="r" b="b"/>
            <a:pathLst>
              <a:path w="3562199" h="4922637">
                <a:moveTo>
                  <a:pt x="0" y="0"/>
                </a:moveTo>
                <a:lnTo>
                  <a:pt x="3562198" y="0"/>
                </a:lnTo>
                <a:lnTo>
                  <a:pt x="3562198" y="4922637"/>
                </a:lnTo>
                <a:lnTo>
                  <a:pt x="0" y="4922637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10167982">
            <a:off x="14442131" y="8836397"/>
            <a:ext cx="4455349" cy="1637341"/>
          </a:xfrm>
          <a:custGeom>
            <a:avLst/>
            <a:gdLst/>
            <a:ahLst/>
            <a:cxnLst/>
            <a:rect l="l" t="t" r="r" b="b"/>
            <a:pathLst>
              <a:path w="4455349" h="1637341">
                <a:moveTo>
                  <a:pt x="0" y="0"/>
                </a:moveTo>
                <a:lnTo>
                  <a:pt x="4455349" y="0"/>
                </a:lnTo>
                <a:lnTo>
                  <a:pt x="4455349" y="1637340"/>
                </a:lnTo>
                <a:lnTo>
                  <a:pt x="0" y="163734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2216146" y="4630215"/>
            <a:ext cx="14779135" cy="2702715"/>
            <a:chOff x="0" y="0"/>
            <a:chExt cx="3892447" cy="7118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92447" cy="711826"/>
            </a:xfrm>
            <a:custGeom>
              <a:avLst/>
              <a:gdLst/>
              <a:ahLst/>
              <a:cxnLst/>
              <a:rect l="l" t="t" r="r" b="b"/>
              <a:pathLst>
                <a:path w="3892447" h="711826">
                  <a:moveTo>
                    <a:pt x="0" y="0"/>
                  </a:moveTo>
                  <a:lnTo>
                    <a:pt x="3892447" y="0"/>
                  </a:lnTo>
                  <a:lnTo>
                    <a:pt x="3892447" y="711826"/>
                  </a:lnTo>
                  <a:lnTo>
                    <a:pt x="0" y="711826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142875"/>
              <a:ext cx="3892447" cy="568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704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571813" y="714568"/>
            <a:ext cx="4605887" cy="4831064"/>
            <a:chOff x="0" y="0"/>
            <a:chExt cx="13716000" cy="14386560"/>
          </a:xfrm>
        </p:grpSpPr>
        <p:sp>
          <p:nvSpPr>
            <p:cNvPr id="11" name="Freeform 11"/>
            <p:cNvSpPr/>
            <p:nvPr/>
          </p:nvSpPr>
          <p:spPr>
            <a:xfrm>
              <a:off x="1430020" y="726440"/>
              <a:ext cx="11457940" cy="10681970"/>
            </a:xfrm>
            <a:custGeom>
              <a:avLst/>
              <a:gdLst/>
              <a:ahLst/>
              <a:cxnLst/>
              <a:rect l="l" t="t" r="r" b="b"/>
              <a:pathLst>
                <a:path w="11457940" h="1068197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12" cstate="print"/>
              <a:stretch>
                <a:fillRect t="-21509" b="-21509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3716000" cy="14386561"/>
            </a:xfrm>
            <a:custGeom>
              <a:avLst/>
              <a:gdLst/>
              <a:ahLst/>
              <a:cxnLst/>
              <a:rect l="l" t="t" r="r" b="b"/>
              <a:pathLst>
                <a:path w="13716000" h="14386561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13" cstate="print"/>
              <a:stretch>
                <a:fillRect l="-412" r="-412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7177701" y="714568"/>
            <a:ext cx="4609917" cy="4835291"/>
            <a:chOff x="0" y="0"/>
            <a:chExt cx="13716000" cy="14386560"/>
          </a:xfrm>
        </p:grpSpPr>
        <p:sp>
          <p:nvSpPr>
            <p:cNvPr id="14" name="Freeform 14"/>
            <p:cNvSpPr/>
            <p:nvPr/>
          </p:nvSpPr>
          <p:spPr>
            <a:xfrm>
              <a:off x="1430020" y="726440"/>
              <a:ext cx="11457940" cy="10681970"/>
            </a:xfrm>
            <a:custGeom>
              <a:avLst/>
              <a:gdLst/>
              <a:ahLst/>
              <a:cxnLst/>
              <a:rect l="l" t="t" r="r" b="b"/>
              <a:pathLst>
                <a:path w="11457940" h="1068197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14" cstate="print"/>
              <a:stretch>
                <a:fillRect t="-21509" b="-21509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3716000" cy="14386561"/>
            </a:xfrm>
            <a:custGeom>
              <a:avLst/>
              <a:gdLst/>
              <a:ahLst/>
              <a:cxnLst/>
              <a:rect l="l" t="t" r="r" b="b"/>
              <a:pathLst>
                <a:path w="13716000" h="14386561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13" cstate="print"/>
              <a:stretch>
                <a:fillRect l="-412" r="-412"/>
              </a:stretch>
            </a:blipFill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1896088" y="673138"/>
            <a:ext cx="4688914" cy="4918149"/>
            <a:chOff x="0" y="0"/>
            <a:chExt cx="13716000" cy="14386560"/>
          </a:xfrm>
        </p:grpSpPr>
        <p:sp>
          <p:nvSpPr>
            <p:cNvPr id="17" name="Freeform 17"/>
            <p:cNvSpPr/>
            <p:nvPr/>
          </p:nvSpPr>
          <p:spPr>
            <a:xfrm>
              <a:off x="1430020" y="726440"/>
              <a:ext cx="11457940" cy="10681970"/>
            </a:xfrm>
            <a:custGeom>
              <a:avLst/>
              <a:gdLst/>
              <a:ahLst/>
              <a:cxnLst/>
              <a:rect l="l" t="t" r="r" b="b"/>
              <a:pathLst>
                <a:path w="11457940" h="10681970">
                  <a:moveTo>
                    <a:pt x="11457940" y="10681970"/>
                  </a:moveTo>
                  <a:lnTo>
                    <a:pt x="0" y="10681970"/>
                  </a:lnTo>
                  <a:lnTo>
                    <a:pt x="0" y="0"/>
                  </a:lnTo>
                  <a:lnTo>
                    <a:pt x="11456669" y="0"/>
                  </a:lnTo>
                  <a:lnTo>
                    <a:pt x="11456669" y="10681970"/>
                  </a:lnTo>
                  <a:lnTo>
                    <a:pt x="11457940" y="10681970"/>
                  </a:lnTo>
                  <a:close/>
                </a:path>
              </a:pathLst>
            </a:custGeom>
            <a:blipFill>
              <a:blip r:embed="rId15" cstate="print"/>
              <a:stretch>
                <a:fillRect l="-12962" r="-12962"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3716000" cy="14386561"/>
            </a:xfrm>
            <a:custGeom>
              <a:avLst/>
              <a:gdLst/>
              <a:ahLst/>
              <a:cxnLst/>
              <a:rect l="l" t="t" r="r" b="b"/>
              <a:pathLst>
                <a:path w="13716000" h="14386561">
                  <a:moveTo>
                    <a:pt x="13716000" y="14386561"/>
                  </a:moveTo>
                  <a:lnTo>
                    <a:pt x="0" y="14386561"/>
                  </a:lnTo>
                  <a:lnTo>
                    <a:pt x="0" y="0"/>
                  </a:lnTo>
                  <a:lnTo>
                    <a:pt x="13716000" y="0"/>
                  </a:lnTo>
                  <a:lnTo>
                    <a:pt x="13716000" y="14386561"/>
                  </a:lnTo>
                  <a:close/>
                </a:path>
              </a:pathLst>
            </a:custGeom>
            <a:blipFill>
              <a:blip r:embed="rId13" cstate="print"/>
              <a:stretch>
                <a:fillRect l="-412" r="-412"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 rot="-5276028">
            <a:off x="15506936" y="5689090"/>
            <a:ext cx="2228296" cy="668489"/>
          </a:xfrm>
          <a:custGeom>
            <a:avLst/>
            <a:gdLst/>
            <a:ahLst/>
            <a:cxnLst/>
            <a:rect l="l" t="t" r="r" b="b"/>
            <a:pathLst>
              <a:path w="2228296" h="668489">
                <a:moveTo>
                  <a:pt x="0" y="0"/>
                </a:moveTo>
                <a:lnTo>
                  <a:pt x="2228296" y="0"/>
                </a:lnTo>
                <a:lnTo>
                  <a:pt x="2228296" y="668489"/>
                </a:lnTo>
                <a:lnTo>
                  <a:pt x="0" y="668489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57575" y="5884538"/>
            <a:ext cx="2228296" cy="668489"/>
          </a:xfrm>
          <a:custGeom>
            <a:avLst/>
            <a:gdLst/>
            <a:ahLst/>
            <a:cxnLst/>
            <a:rect l="l" t="t" r="r" b="b"/>
            <a:pathLst>
              <a:path w="2228296" h="668489">
                <a:moveTo>
                  <a:pt x="0" y="0"/>
                </a:moveTo>
                <a:lnTo>
                  <a:pt x="2228296" y="0"/>
                </a:lnTo>
                <a:lnTo>
                  <a:pt x="2228296" y="668489"/>
                </a:lnTo>
                <a:lnTo>
                  <a:pt x="0" y="668489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075450" y="5930666"/>
            <a:ext cx="13383750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05"/>
              </a:lnSpc>
            </a:pPr>
            <a:r>
              <a:rPr lang="en-US" sz="5486" b="1" dirty="0">
                <a:solidFill>
                  <a:srgbClr val="2B2B2B"/>
                </a:solidFill>
                <a:latin typeface="Arial Black" pitchFamily="34" charset="0"/>
              </a:rPr>
              <a:t>ПРОВЕДЕННЫЕ МЕРОПРИЯТИЯ</a:t>
            </a:r>
          </a:p>
        </p:txBody>
      </p:sp>
      <p:sp>
        <p:nvSpPr>
          <p:cNvPr id="22" name="Freeform 2"/>
          <p:cNvSpPr/>
          <p:nvPr/>
        </p:nvSpPr>
        <p:spPr>
          <a:xfrm rot="-342739">
            <a:off x="-3808234" y="7000021"/>
            <a:ext cx="8296508" cy="6573956"/>
          </a:xfrm>
          <a:custGeom>
            <a:avLst/>
            <a:gdLst/>
            <a:ahLst/>
            <a:cxnLst/>
            <a:rect l="l" t="t" r="r" b="b"/>
            <a:pathLst>
              <a:path w="8296508" h="6573956">
                <a:moveTo>
                  <a:pt x="0" y="0"/>
                </a:moveTo>
                <a:lnTo>
                  <a:pt x="8296508" y="0"/>
                </a:lnTo>
                <a:lnTo>
                  <a:pt x="8296508" y="6573956"/>
                </a:lnTo>
                <a:lnTo>
                  <a:pt x="0" y="657395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 rot="-342739">
            <a:off x="864390" y="315207"/>
            <a:ext cx="16285481" cy="9215789"/>
          </a:xfrm>
          <a:custGeom>
            <a:avLst/>
            <a:gdLst/>
            <a:ahLst/>
            <a:cxnLst/>
            <a:rect l="l" t="t" r="r" b="b"/>
            <a:pathLst>
              <a:path w="8296508" h="6573956">
                <a:moveTo>
                  <a:pt x="0" y="0"/>
                </a:moveTo>
                <a:lnTo>
                  <a:pt x="8296508" y="0"/>
                </a:lnTo>
                <a:lnTo>
                  <a:pt x="8296508" y="6573956"/>
                </a:lnTo>
                <a:lnTo>
                  <a:pt x="0" y="657395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3"/>
          <p:cNvSpPr txBox="1"/>
          <p:nvPr/>
        </p:nvSpPr>
        <p:spPr>
          <a:xfrm>
            <a:off x="4419600" y="876300"/>
            <a:ext cx="93326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324100"/>
            <a:ext cx="12649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Традиции играют важную роль в возрождении всех сфер культурной и духовной жизни, в осуществлении многовековых усилий последующих поколений, чтобы сделать жизнь богаче, красивее, значительнее, в обеспечении преемственности нового и старого, в гармоничном развитии общества и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личности.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Овладение традициями способствует формированию у людей социально необходимых качеств, привычек и навыков социальной деятельности и поведения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61184" y="9223811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700"/>
                </a:lnTo>
                <a:lnTo>
                  <a:pt x="0" y="236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342739">
            <a:off x="-2310812" y="6742918"/>
            <a:ext cx="8296508" cy="6573956"/>
          </a:xfrm>
          <a:custGeom>
            <a:avLst/>
            <a:gdLst/>
            <a:ahLst/>
            <a:cxnLst/>
            <a:rect l="l" t="t" r="r" b="b"/>
            <a:pathLst>
              <a:path w="8296508" h="6573956">
                <a:moveTo>
                  <a:pt x="0" y="0"/>
                </a:moveTo>
                <a:lnTo>
                  <a:pt x="8296507" y="0"/>
                </a:lnTo>
                <a:lnTo>
                  <a:pt x="8296507" y="6573956"/>
                </a:lnTo>
                <a:lnTo>
                  <a:pt x="0" y="657395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155318" y="3479709"/>
            <a:ext cx="13977363" cy="5191653"/>
            <a:chOff x="0" y="0"/>
            <a:chExt cx="3681281" cy="13673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81281" cy="1367349"/>
            </a:xfrm>
            <a:custGeom>
              <a:avLst/>
              <a:gdLst/>
              <a:ahLst/>
              <a:cxnLst/>
              <a:rect l="l" t="t" r="r" b="b"/>
              <a:pathLst>
                <a:path w="3681281" h="1367349">
                  <a:moveTo>
                    <a:pt x="0" y="0"/>
                  </a:moveTo>
                  <a:lnTo>
                    <a:pt x="3681281" y="0"/>
                  </a:lnTo>
                  <a:lnTo>
                    <a:pt x="3681281" y="1367349"/>
                  </a:lnTo>
                  <a:lnTo>
                    <a:pt x="0" y="1367349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681281" cy="1405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4961184" y="1612007"/>
            <a:ext cx="8778275" cy="2267943"/>
          </a:xfrm>
          <a:custGeom>
            <a:avLst/>
            <a:gdLst/>
            <a:ahLst/>
            <a:cxnLst/>
            <a:rect l="l" t="t" r="r" b="b"/>
            <a:pathLst>
              <a:path w="8778275" h="2267943">
                <a:moveTo>
                  <a:pt x="0" y="0"/>
                </a:moveTo>
                <a:lnTo>
                  <a:pt x="8778275" y="0"/>
                </a:lnTo>
                <a:lnTo>
                  <a:pt x="8778275" y="2267943"/>
                </a:lnTo>
                <a:lnTo>
                  <a:pt x="0" y="226794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422711">
            <a:off x="14454874" y="7714138"/>
            <a:ext cx="2611790" cy="783537"/>
          </a:xfrm>
          <a:custGeom>
            <a:avLst/>
            <a:gdLst/>
            <a:ahLst/>
            <a:cxnLst/>
            <a:rect l="l" t="t" r="r" b="b"/>
            <a:pathLst>
              <a:path w="2611790" h="783537">
                <a:moveTo>
                  <a:pt x="0" y="0"/>
                </a:moveTo>
                <a:lnTo>
                  <a:pt x="2611790" y="0"/>
                </a:lnTo>
                <a:lnTo>
                  <a:pt x="2611790" y="783538"/>
                </a:lnTo>
                <a:lnTo>
                  <a:pt x="0" y="78353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556753">
            <a:off x="931045" y="4148161"/>
            <a:ext cx="2768763" cy="830629"/>
          </a:xfrm>
          <a:custGeom>
            <a:avLst/>
            <a:gdLst/>
            <a:ahLst/>
            <a:cxnLst/>
            <a:rect l="l" t="t" r="r" b="b"/>
            <a:pathLst>
              <a:path w="2768763" h="830629">
                <a:moveTo>
                  <a:pt x="0" y="0"/>
                </a:moveTo>
                <a:lnTo>
                  <a:pt x="2768764" y="0"/>
                </a:lnTo>
                <a:lnTo>
                  <a:pt x="2768764" y="830629"/>
                </a:lnTo>
                <a:lnTo>
                  <a:pt x="0" y="83062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623860" y="571126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700"/>
                </a:lnTo>
                <a:lnTo>
                  <a:pt x="0" y="23667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386793">
            <a:off x="11197471" y="-372350"/>
            <a:ext cx="6265075" cy="1637824"/>
          </a:xfrm>
          <a:custGeom>
            <a:avLst/>
            <a:gdLst/>
            <a:ahLst/>
            <a:cxnLst/>
            <a:rect l="l" t="t" r="r" b="b"/>
            <a:pathLst>
              <a:path w="6265075" h="1637824">
                <a:moveTo>
                  <a:pt x="0" y="0"/>
                </a:moveTo>
                <a:lnTo>
                  <a:pt x="6265076" y="0"/>
                </a:lnTo>
                <a:lnTo>
                  <a:pt x="6265076" y="1637825"/>
                </a:lnTo>
                <a:lnTo>
                  <a:pt x="0" y="1637825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400000" flipH="1">
            <a:off x="13833131" y="3044827"/>
            <a:ext cx="2125682" cy="1131926"/>
          </a:xfrm>
          <a:custGeom>
            <a:avLst/>
            <a:gdLst/>
            <a:ahLst/>
            <a:cxnLst/>
            <a:rect l="l" t="t" r="r" b="b"/>
            <a:pathLst>
              <a:path w="2125682" h="1131926">
                <a:moveTo>
                  <a:pt x="2125682" y="0"/>
                </a:moveTo>
                <a:lnTo>
                  <a:pt x="0" y="0"/>
                </a:lnTo>
                <a:lnTo>
                  <a:pt x="0" y="1131926"/>
                </a:lnTo>
                <a:lnTo>
                  <a:pt x="2125682" y="1131926"/>
                </a:lnTo>
                <a:lnTo>
                  <a:pt x="2125682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9839368" flipV="1">
            <a:off x="3246751" y="2508808"/>
            <a:ext cx="1303680" cy="2017300"/>
          </a:xfrm>
          <a:custGeom>
            <a:avLst/>
            <a:gdLst/>
            <a:ahLst/>
            <a:cxnLst/>
            <a:rect l="l" t="t" r="r" b="b"/>
            <a:pathLst>
              <a:path w="1303680" h="2017300">
                <a:moveTo>
                  <a:pt x="0" y="2017300"/>
                </a:moveTo>
                <a:lnTo>
                  <a:pt x="1303681" y="2017300"/>
                </a:lnTo>
                <a:lnTo>
                  <a:pt x="1303681" y="0"/>
                </a:lnTo>
                <a:lnTo>
                  <a:pt x="0" y="0"/>
                </a:lnTo>
                <a:lnTo>
                  <a:pt x="0" y="2017300"/>
                </a:lnTo>
                <a:close/>
              </a:path>
            </a:pathLst>
          </a:custGeom>
          <a:blipFill>
            <a:blip r:embed="rId14" cstate="print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403306">
            <a:off x="1255242" y="-1827976"/>
            <a:ext cx="3562199" cy="4922637"/>
          </a:xfrm>
          <a:custGeom>
            <a:avLst/>
            <a:gdLst/>
            <a:ahLst/>
            <a:cxnLst/>
            <a:rect l="l" t="t" r="r" b="b"/>
            <a:pathLst>
              <a:path w="3562199" h="4922637">
                <a:moveTo>
                  <a:pt x="0" y="0"/>
                </a:moveTo>
                <a:lnTo>
                  <a:pt x="3562199" y="0"/>
                </a:lnTo>
                <a:lnTo>
                  <a:pt x="3562199" y="4922637"/>
                </a:lnTo>
                <a:lnTo>
                  <a:pt x="0" y="4922637"/>
                </a:lnTo>
                <a:lnTo>
                  <a:pt x="0" y="0"/>
                </a:lnTo>
                <a:close/>
              </a:path>
            </a:pathLst>
          </a:custGeom>
          <a:blipFill>
            <a:blip r:embed="rId16" cstate="print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10167982">
            <a:off x="14442131" y="8836397"/>
            <a:ext cx="4455349" cy="1637341"/>
          </a:xfrm>
          <a:custGeom>
            <a:avLst/>
            <a:gdLst/>
            <a:ahLst/>
            <a:cxnLst/>
            <a:rect l="l" t="t" r="r" b="b"/>
            <a:pathLst>
              <a:path w="4455349" h="1637341">
                <a:moveTo>
                  <a:pt x="0" y="0"/>
                </a:moveTo>
                <a:lnTo>
                  <a:pt x="4455349" y="0"/>
                </a:lnTo>
                <a:lnTo>
                  <a:pt x="4455349" y="1637340"/>
                </a:lnTo>
                <a:lnTo>
                  <a:pt x="0" y="1637340"/>
                </a:lnTo>
                <a:lnTo>
                  <a:pt x="0" y="0"/>
                </a:lnTo>
                <a:close/>
              </a:path>
            </a:pathLst>
          </a:custGeom>
          <a:blipFill>
            <a:blip r:embed="rId18" cstate="print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5180211" y="2589695"/>
            <a:ext cx="8340221" cy="1115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8076">
                <a:solidFill>
                  <a:srgbClr val="2B2B2B"/>
                </a:solidFill>
                <a:latin typeface="Balmy Bold"/>
              </a:rPr>
              <a:t>ЦЕЛЬ: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48000" y="4381500"/>
            <a:ext cx="12178684" cy="4561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1"/>
              </a:lnSpc>
            </a:pPr>
            <a:r>
              <a:rPr lang="en-US" sz="3507" dirty="0">
                <a:solidFill>
                  <a:srgbClr val="000000"/>
                </a:solidFill>
                <a:latin typeface="Roca Two"/>
              </a:rPr>
              <a:t>•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Формирование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уровня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свободного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владения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двумя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языками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уважения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и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толерантного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отношения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к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этнокультурным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особенностям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других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культур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и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народов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совершенствование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речевых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умений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и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навыков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учащихся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в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области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лингвистики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на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основе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пословиц</a:t>
            </a:r>
            <a:r>
              <a:rPr lang="en-US" sz="4000" dirty="0">
                <a:solidFill>
                  <a:srgbClr val="000000"/>
                </a:solidFill>
                <a:latin typeface="Roca Two"/>
              </a:rPr>
              <a:t> и </a:t>
            </a:r>
            <a:r>
              <a:rPr lang="en-US" sz="4000" dirty="0" err="1">
                <a:solidFill>
                  <a:srgbClr val="000000"/>
                </a:solidFill>
                <a:latin typeface="Roca Two"/>
              </a:rPr>
              <a:t>поговорок</a:t>
            </a:r>
            <a:r>
              <a:rPr lang="en-US" sz="3507" dirty="0">
                <a:solidFill>
                  <a:srgbClr val="000000"/>
                </a:solidFill>
                <a:latin typeface="Roca Two"/>
              </a:rPr>
              <a:t>.</a:t>
            </a:r>
          </a:p>
          <a:p>
            <a:pPr marL="0" lvl="0" indent="0" algn="ctr">
              <a:lnSpc>
                <a:spcPts val="5191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80120">
            <a:off x="1202226" y="-2113803"/>
            <a:ext cx="3562199" cy="4922637"/>
          </a:xfrm>
          <a:custGeom>
            <a:avLst/>
            <a:gdLst/>
            <a:ahLst/>
            <a:cxnLst/>
            <a:rect l="l" t="t" r="r" b="b"/>
            <a:pathLst>
              <a:path w="3562199" h="4922637">
                <a:moveTo>
                  <a:pt x="0" y="0"/>
                </a:moveTo>
                <a:lnTo>
                  <a:pt x="3562199" y="0"/>
                </a:lnTo>
                <a:lnTo>
                  <a:pt x="3562199" y="4922637"/>
                </a:lnTo>
                <a:lnTo>
                  <a:pt x="0" y="492263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0538411">
            <a:off x="13898956" y="9054757"/>
            <a:ext cx="4455349" cy="1637341"/>
          </a:xfrm>
          <a:custGeom>
            <a:avLst/>
            <a:gdLst/>
            <a:ahLst/>
            <a:cxnLst/>
            <a:rect l="l" t="t" r="r" b="b"/>
            <a:pathLst>
              <a:path w="4455349" h="1637341">
                <a:moveTo>
                  <a:pt x="0" y="0"/>
                </a:moveTo>
                <a:lnTo>
                  <a:pt x="4455349" y="0"/>
                </a:lnTo>
                <a:lnTo>
                  <a:pt x="4455349" y="1637341"/>
                </a:lnTo>
                <a:lnTo>
                  <a:pt x="0" y="163734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514230" y="9094125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700"/>
                </a:lnTo>
                <a:lnTo>
                  <a:pt x="0" y="23667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3965261" y="-1116675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700"/>
                </a:lnTo>
                <a:lnTo>
                  <a:pt x="0" y="23667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0668247">
            <a:off x="9926116" y="1400486"/>
            <a:ext cx="7892798" cy="2039173"/>
          </a:xfrm>
          <a:custGeom>
            <a:avLst/>
            <a:gdLst/>
            <a:ahLst/>
            <a:cxnLst/>
            <a:rect l="l" t="t" r="r" b="b"/>
            <a:pathLst>
              <a:path w="7892798" h="2039173">
                <a:moveTo>
                  <a:pt x="0" y="0"/>
                </a:moveTo>
                <a:lnTo>
                  <a:pt x="7892799" y="0"/>
                </a:lnTo>
                <a:lnTo>
                  <a:pt x="7892799" y="2039172"/>
                </a:lnTo>
                <a:lnTo>
                  <a:pt x="0" y="203917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667455" y="2659308"/>
            <a:ext cx="8338359" cy="6444343"/>
            <a:chOff x="0" y="0"/>
            <a:chExt cx="2196111" cy="16972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96111" cy="1697275"/>
            </a:xfrm>
            <a:custGeom>
              <a:avLst/>
              <a:gdLst/>
              <a:ahLst/>
              <a:cxnLst/>
              <a:rect l="l" t="t" r="r" b="b"/>
              <a:pathLst>
                <a:path w="2196111" h="1697275">
                  <a:moveTo>
                    <a:pt x="0" y="0"/>
                  </a:moveTo>
                  <a:lnTo>
                    <a:pt x="2196111" y="0"/>
                  </a:lnTo>
                  <a:lnTo>
                    <a:pt x="2196111" y="1697275"/>
                  </a:lnTo>
                  <a:lnTo>
                    <a:pt x="0" y="1697275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96111" cy="1735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 dirty="0">
                  <a:solidFill>
                    <a:srgbClr val="000000"/>
                  </a:solidFill>
                  <a:latin typeface="Roca Two"/>
                </a:rPr>
                <a:t>•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Приобщать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воспитанников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к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изучению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английских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пословиц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и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поговорок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легенд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и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эпосов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как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жанра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устного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народного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творчества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.</a:t>
              </a:r>
            </a:p>
            <a:p>
              <a:pPr algn="ctr">
                <a:lnSpc>
                  <a:spcPts val="335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•-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Использовать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на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практике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пословицы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и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поговорки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smtClean="0">
                  <a:solidFill>
                    <a:srgbClr val="000000"/>
                  </a:solidFill>
                  <a:latin typeface="Roca Two"/>
                </a:rPr>
                <a:t>в</a:t>
              </a:r>
              <a:r>
                <a:rPr lang="ru-RU" sz="3200" dirty="0" smtClean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Roca Two"/>
                </a:rPr>
                <a:t>монологической</a:t>
              </a:r>
              <a:r>
                <a:rPr lang="en-US" sz="3200" dirty="0" smtClean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и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диалогической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речи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.</a:t>
              </a:r>
            </a:p>
            <a:p>
              <a:pPr algn="ctr">
                <a:lnSpc>
                  <a:spcPts val="3359"/>
                </a:lnSpc>
              </a:pP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•-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Побуждать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ребенка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к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самостоятельному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решению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коммуникативных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задач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на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английском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языке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в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рамках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Roca Two"/>
                </a:rPr>
                <a:t>тематики</a:t>
              </a:r>
              <a:r>
                <a:rPr lang="en-US" sz="3200" dirty="0">
                  <a:solidFill>
                    <a:srgbClr val="000000"/>
                  </a:solidFill>
                  <a:latin typeface="Roca Two"/>
                </a:rPr>
                <a:t>.</a:t>
              </a:r>
            </a:p>
            <a:p>
              <a:pPr marL="0" lvl="0" indent="0" algn="ctr">
                <a:lnSpc>
                  <a:spcPts val="33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 rot="-127716">
            <a:off x="1199510" y="1659334"/>
            <a:ext cx="7395753" cy="4024691"/>
            <a:chOff x="0" y="0"/>
            <a:chExt cx="2223884" cy="12102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23884" cy="1210215"/>
            </a:xfrm>
            <a:custGeom>
              <a:avLst/>
              <a:gdLst/>
              <a:ahLst/>
              <a:cxnLst/>
              <a:rect l="l" t="t" r="r" b="b"/>
              <a:pathLst>
                <a:path w="2223884" h="1210215">
                  <a:moveTo>
                    <a:pt x="0" y="0"/>
                  </a:moveTo>
                  <a:lnTo>
                    <a:pt x="2223884" y="0"/>
                  </a:lnTo>
                  <a:lnTo>
                    <a:pt x="2223884" y="1210215"/>
                  </a:lnTo>
                  <a:lnTo>
                    <a:pt x="0" y="1210215"/>
                  </a:lnTo>
                  <a:close/>
                </a:path>
              </a:pathLst>
            </a:custGeom>
            <a:solidFill>
              <a:srgbClr val="FED522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223884" cy="1248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215902">
            <a:off x="4715700" y="5151895"/>
            <a:ext cx="3835183" cy="383518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4C76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295" tIns="46295" rIns="46295" bIns="4629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5533941">
            <a:off x="15553279" y="7969260"/>
            <a:ext cx="2905071" cy="871521"/>
          </a:xfrm>
          <a:custGeom>
            <a:avLst/>
            <a:gdLst/>
            <a:ahLst/>
            <a:cxnLst/>
            <a:rect l="l" t="t" r="r" b="b"/>
            <a:pathLst>
              <a:path w="2905071" h="871521">
                <a:moveTo>
                  <a:pt x="0" y="0"/>
                </a:moveTo>
                <a:lnTo>
                  <a:pt x="2905071" y="0"/>
                </a:lnTo>
                <a:lnTo>
                  <a:pt x="2905071" y="871521"/>
                </a:lnTo>
                <a:lnTo>
                  <a:pt x="0" y="871521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0659670">
            <a:off x="3444851" y="1087613"/>
            <a:ext cx="2905071" cy="871521"/>
          </a:xfrm>
          <a:custGeom>
            <a:avLst/>
            <a:gdLst/>
            <a:ahLst/>
            <a:cxnLst/>
            <a:rect l="l" t="t" r="r" b="b"/>
            <a:pathLst>
              <a:path w="2905071" h="871521">
                <a:moveTo>
                  <a:pt x="0" y="0"/>
                </a:moveTo>
                <a:lnTo>
                  <a:pt x="2905071" y="0"/>
                </a:lnTo>
                <a:lnTo>
                  <a:pt x="2905071" y="871522"/>
                </a:lnTo>
                <a:lnTo>
                  <a:pt x="0" y="87152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 rot="-127342">
            <a:off x="1664569" y="2381228"/>
            <a:ext cx="6839049" cy="2554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55"/>
              </a:lnSpc>
            </a:pPr>
            <a:r>
              <a:rPr lang="en-US" sz="9476">
                <a:solidFill>
                  <a:srgbClr val="2B2B2B"/>
                </a:solidFill>
                <a:latin typeface="Balmy Bold"/>
              </a:rPr>
              <a:t>ЗАДАЧИ:</a:t>
            </a:r>
          </a:p>
          <a:p>
            <a:pPr marL="0" lvl="0" indent="0" algn="ctr">
              <a:lnSpc>
                <a:spcPts val="9855"/>
              </a:lnSpc>
              <a:spcBef>
                <a:spcPct val="0"/>
              </a:spcBef>
            </a:pPr>
            <a:r>
              <a:rPr lang="en-US" sz="9476">
                <a:solidFill>
                  <a:srgbClr val="2B2B2B"/>
                </a:solidFill>
                <a:latin typeface="Balmy Bold"/>
              </a:rPr>
              <a:t>Обучающие</a:t>
            </a:r>
          </a:p>
        </p:txBody>
      </p:sp>
      <p:grpSp>
        <p:nvGrpSpPr>
          <p:cNvPr id="19" name="Group 19"/>
          <p:cNvGrpSpPr/>
          <p:nvPr/>
        </p:nvGrpSpPr>
        <p:grpSpPr>
          <a:xfrm rot="-908507">
            <a:off x="1345016" y="5213043"/>
            <a:ext cx="3835183" cy="383518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C9CC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295" tIns="46295" rIns="46295" bIns="4629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80120">
            <a:off x="1202226" y="-2113803"/>
            <a:ext cx="3562199" cy="4922637"/>
          </a:xfrm>
          <a:custGeom>
            <a:avLst/>
            <a:gdLst/>
            <a:ahLst/>
            <a:cxnLst/>
            <a:rect l="l" t="t" r="r" b="b"/>
            <a:pathLst>
              <a:path w="3562199" h="4922637">
                <a:moveTo>
                  <a:pt x="0" y="0"/>
                </a:moveTo>
                <a:lnTo>
                  <a:pt x="3562199" y="0"/>
                </a:lnTo>
                <a:lnTo>
                  <a:pt x="3562199" y="4922637"/>
                </a:lnTo>
                <a:lnTo>
                  <a:pt x="0" y="492263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0538411">
            <a:off x="13898956" y="9054757"/>
            <a:ext cx="4455349" cy="1637341"/>
          </a:xfrm>
          <a:custGeom>
            <a:avLst/>
            <a:gdLst/>
            <a:ahLst/>
            <a:cxnLst/>
            <a:rect l="l" t="t" r="r" b="b"/>
            <a:pathLst>
              <a:path w="4455349" h="1637341">
                <a:moveTo>
                  <a:pt x="0" y="0"/>
                </a:moveTo>
                <a:lnTo>
                  <a:pt x="4455349" y="0"/>
                </a:lnTo>
                <a:lnTo>
                  <a:pt x="4455349" y="1637341"/>
                </a:lnTo>
                <a:lnTo>
                  <a:pt x="0" y="163734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514230" y="9094125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700"/>
                </a:lnTo>
                <a:lnTo>
                  <a:pt x="0" y="23667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3965261" y="-1116675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700"/>
                </a:lnTo>
                <a:lnTo>
                  <a:pt x="0" y="23667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0668247">
            <a:off x="9926116" y="1400486"/>
            <a:ext cx="7892798" cy="2039173"/>
          </a:xfrm>
          <a:custGeom>
            <a:avLst/>
            <a:gdLst/>
            <a:ahLst/>
            <a:cxnLst/>
            <a:rect l="l" t="t" r="r" b="b"/>
            <a:pathLst>
              <a:path w="7892798" h="2039173">
                <a:moveTo>
                  <a:pt x="0" y="0"/>
                </a:moveTo>
                <a:lnTo>
                  <a:pt x="7892799" y="0"/>
                </a:lnTo>
                <a:lnTo>
                  <a:pt x="7892799" y="2039172"/>
                </a:lnTo>
                <a:lnTo>
                  <a:pt x="0" y="203917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617064" y="2467315"/>
            <a:ext cx="8642236" cy="6636336"/>
            <a:chOff x="0" y="0"/>
            <a:chExt cx="2276144" cy="17478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76144" cy="1747842"/>
            </a:xfrm>
            <a:custGeom>
              <a:avLst/>
              <a:gdLst/>
              <a:ahLst/>
              <a:cxnLst/>
              <a:rect l="l" t="t" r="r" b="b"/>
              <a:pathLst>
                <a:path w="2276144" h="1747842">
                  <a:moveTo>
                    <a:pt x="0" y="0"/>
                  </a:moveTo>
                  <a:lnTo>
                    <a:pt x="2276144" y="0"/>
                  </a:lnTo>
                  <a:lnTo>
                    <a:pt x="2276144" y="1747842"/>
                  </a:lnTo>
                  <a:lnTo>
                    <a:pt x="0" y="174784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2276144" cy="1814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19"/>
                </a:lnSpc>
              </a:pPr>
              <a:r>
                <a:rPr lang="en-US" sz="3299" dirty="0" smtClean="0">
                  <a:solidFill>
                    <a:srgbClr val="000000"/>
                  </a:solidFill>
                  <a:latin typeface="Roca Two"/>
                </a:rPr>
                <a:t>•  </a:t>
              </a:r>
              <a:r>
                <a:rPr lang="en-US" sz="3600" dirty="0" err="1" smtClean="0">
                  <a:solidFill>
                    <a:srgbClr val="000000"/>
                  </a:solidFill>
                  <a:latin typeface="Roca Two"/>
                </a:rPr>
                <a:t>Формировать</a:t>
              </a:r>
              <a:r>
                <a:rPr lang="en-US" sz="3600" dirty="0" smtClean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Roca Two"/>
                </a:rPr>
                <a:t>навыки</a:t>
              </a:r>
              <a:r>
                <a:rPr lang="en-US" sz="36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Roca Two"/>
                </a:rPr>
                <a:t>межкультурной</a:t>
              </a:r>
              <a:r>
                <a:rPr lang="en-US" sz="36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Roca Two"/>
                </a:rPr>
                <a:t>коммуникации</a:t>
              </a:r>
              <a:r>
                <a:rPr lang="en-US" sz="3600" dirty="0">
                  <a:solidFill>
                    <a:srgbClr val="000000"/>
                  </a:solidFill>
                  <a:latin typeface="Roca Two"/>
                </a:rPr>
                <a:t>.</a:t>
              </a:r>
            </a:p>
            <a:p>
              <a:pPr algn="ctr">
                <a:lnSpc>
                  <a:spcPts val="4619"/>
                </a:lnSpc>
              </a:pPr>
              <a:r>
                <a:rPr lang="en-US" sz="3600" dirty="0">
                  <a:solidFill>
                    <a:srgbClr val="000000"/>
                  </a:solidFill>
                  <a:latin typeface="Roca Two"/>
                </a:rPr>
                <a:t>•  </a:t>
              </a:r>
              <a:r>
                <a:rPr lang="en-US" sz="3600" dirty="0" err="1">
                  <a:solidFill>
                    <a:srgbClr val="000000"/>
                  </a:solidFill>
                  <a:latin typeface="Roca Two"/>
                </a:rPr>
                <a:t>расширять</a:t>
              </a:r>
              <a:r>
                <a:rPr lang="en-US" sz="36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Roca Two"/>
                </a:rPr>
                <a:t>кругозор</a:t>
              </a:r>
              <a:r>
                <a:rPr lang="en-US" sz="3600" dirty="0">
                  <a:solidFill>
                    <a:srgbClr val="000000"/>
                  </a:solidFill>
                  <a:latin typeface="Roca Two"/>
                </a:rPr>
                <a:t> в </a:t>
              </a:r>
              <a:r>
                <a:rPr lang="en-US" sz="3600" dirty="0" err="1">
                  <a:solidFill>
                    <a:srgbClr val="000000"/>
                  </a:solidFill>
                  <a:latin typeface="Roca Two"/>
                </a:rPr>
                <a:t>сфере</a:t>
              </a:r>
              <a:r>
                <a:rPr lang="en-US" sz="36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Roca Two"/>
                </a:rPr>
                <a:t>устного</a:t>
              </a:r>
              <a:r>
                <a:rPr lang="en-US" sz="36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Roca Two"/>
                </a:rPr>
                <a:t>народного</a:t>
              </a:r>
              <a:r>
                <a:rPr lang="en-US" sz="3600" dirty="0">
                  <a:solidFill>
                    <a:srgbClr val="000000"/>
                  </a:solidFill>
                  <a:latin typeface="Roca Two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Roca Two"/>
                </a:rPr>
                <a:t>творчества</a:t>
              </a:r>
              <a:endParaRPr lang="en-US" sz="3600" dirty="0">
                <a:solidFill>
                  <a:srgbClr val="000000"/>
                </a:solidFill>
                <a:latin typeface="Roca Two"/>
              </a:endParaRPr>
            </a:p>
            <a:p>
              <a:pPr marL="0" lvl="0" indent="0" algn="ctr">
                <a:lnSpc>
                  <a:spcPts val="40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0" name="Group 10"/>
          <p:cNvGrpSpPr/>
          <p:nvPr/>
        </p:nvGrpSpPr>
        <p:grpSpPr>
          <a:xfrm rot="-127716">
            <a:off x="586422" y="1659334"/>
            <a:ext cx="7395753" cy="4024691"/>
            <a:chOff x="0" y="0"/>
            <a:chExt cx="2223884" cy="12102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23884" cy="1210215"/>
            </a:xfrm>
            <a:custGeom>
              <a:avLst/>
              <a:gdLst/>
              <a:ahLst/>
              <a:cxnLst/>
              <a:rect l="l" t="t" r="r" b="b"/>
              <a:pathLst>
                <a:path w="2223884" h="1210215">
                  <a:moveTo>
                    <a:pt x="0" y="0"/>
                  </a:moveTo>
                  <a:lnTo>
                    <a:pt x="2223884" y="0"/>
                  </a:lnTo>
                  <a:lnTo>
                    <a:pt x="2223884" y="1210215"/>
                  </a:lnTo>
                  <a:lnTo>
                    <a:pt x="0" y="1210215"/>
                  </a:lnTo>
                  <a:close/>
                </a:path>
              </a:pathLst>
            </a:custGeom>
            <a:solidFill>
              <a:srgbClr val="FED522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223884" cy="1248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215902">
            <a:off x="3544849" y="5530788"/>
            <a:ext cx="3835183" cy="383518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4C76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295" tIns="46295" rIns="46295" bIns="4629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5533941">
            <a:off x="15806764" y="7578375"/>
            <a:ext cx="2905071" cy="871521"/>
          </a:xfrm>
          <a:custGeom>
            <a:avLst/>
            <a:gdLst/>
            <a:ahLst/>
            <a:cxnLst/>
            <a:rect l="l" t="t" r="r" b="b"/>
            <a:pathLst>
              <a:path w="2905071" h="871521">
                <a:moveTo>
                  <a:pt x="0" y="0"/>
                </a:moveTo>
                <a:lnTo>
                  <a:pt x="2905072" y="0"/>
                </a:lnTo>
                <a:lnTo>
                  <a:pt x="2905072" y="871522"/>
                </a:lnTo>
                <a:lnTo>
                  <a:pt x="0" y="87152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0659670">
            <a:off x="3444851" y="1087613"/>
            <a:ext cx="2905071" cy="871521"/>
          </a:xfrm>
          <a:custGeom>
            <a:avLst/>
            <a:gdLst/>
            <a:ahLst/>
            <a:cxnLst/>
            <a:rect l="l" t="t" r="r" b="b"/>
            <a:pathLst>
              <a:path w="2905071" h="871521">
                <a:moveTo>
                  <a:pt x="0" y="0"/>
                </a:moveTo>
                <a:lnTo>
                  <a:pt x="2905071" y="0"/>
                </a:lnTo>
                <a:lnTo>
                  <a:pt x="2905071" y="871522"/>
                </a:lnTo>
                <a:lnTo>
                  <a:pt x="0" y="87152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 rot="-127342">
            <a:off x="418382" y="3157532"/>
            <a:ext cx="8012961" cy="216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3"/>
              </a:lnSpc>
            </a:pPr>
            <a:r>
              <a:rPr lang="en-US" sz="6600" b="1" dirty="0">
                <a:solidFill>
                  <a:srgbClr val="2B2B2B"/>
                </a:solidFill>
                <a:latin typeface="Balmy"/>
              </a:rPr>
              <a:t>РАЗВИВАЮЩИЕ:</a:t>
            </a:r>
          </a:p>
          <a:p>
            <a:pPr marL="0" lvl="0" indent="0" algn="ctr">
              <a:lnSpc>
                <a:spcPts val="9855"/>
              </a:lnSpc>
              <a:spcBef>
                <a:spcPct val="0"/>
              </a:spcBef>
            </a:pPr>
            <a:endParaRPr dirty="0"/>
          </a:p>
        </p:txBody>
      </p:sp>
      <p:grpSp>
        <p:nvGrpSpPr>
          <p:cNvPr id="19" name="Group 19"/>
          <p:cNvGrpSpPr/>
          <p:nvPr/>
        </p:nvGrpSpPr>
        <p:grpSpPr>
          <a:xfrm rot="-908507">
            <a:off x="434317" y="5577817"/>
            <a:ext cx="3835183" cy="383518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C9CC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295" tIns="46295" rIns="46295" bIns="4629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580120">
            <a:off x="1202226" y="-2113803"/>
            <a:ext cx="3562199" cy="4922637"/>
          </a:xfrm>
          <a:custGeom>
            <a:avLst/>
            <a:gdLst/>
            <a:ahLst/>
            <a:cxnLst/>
            <a:rect l="l" t="t" r="r" b="b"/>
            <a:pathLst>
              <a:path w="3562199" h="4922637">
                <a:moveTo>
                  <a:pt x="0" y="0"/>
                </a:moveTo>
                <a:lnTo>
                  <a:pt x="3562199" y="0"/>
                </a:lnTo>
                <a:lnTo>
                  <a:pt x="3562199" y="4922637"/>
                </a:lnTo>
                <a:lnTo>
                  <a:pt x="0" y="492263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10538411">
            <a:off x="13898956" y="9054757"/>
            <a:ext cx="4455349" cy="1637341"/>
          </a:xfrm>
          <a:custGeom>
            <a:avLst/>
            <a:gdLst/>
            <a:ahLst/>
            <a:cxnLst/>
            <a:rect l="l" t="t" r="r" b="b"/>
            <a:pathLst>
              <a:path w="4455349" h="1637341">
                <a:moveTo>
                  <a:pt x="0" y="0"/>
                </a:moveTo>
                <a:lnTo>
                  <a:pt x="4455349" y="0"/>
                </a:lnTo>
                <a:lnTo>
                  <a:pt x="4455349" y="1637341"/>
                </a:lnTo>
                <a:lnTo>
                  <a:pt x="0" y="163734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514230" y="9094125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700"/>
                </a:lnTo>
                <a:lnTo>
                  <a:pt x="0" y="23667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3965261" y="-1116675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700"/>
                </a:lnTo>
                <a:lnTo>
                  <a:pt x="0" y="236670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0668247">
            <a:off x="9926116" y="1400486"/>
            <a:ext cx="7892798" cy="2039173"/>
          </a:xfrm>
          <a:custGeom>
            <a:avLst/>
            <a:gdLst/>
            <a:ahLst/>
            <a:cxnLst/>
            <a:rect l="l" t="t" r="r" b="b"/>
            <a:pathLst>
              <a:path w="7892798" h="2039173">
                <a:moveTo>
                  <a:pt x="0" y="0"/>
                </a:moveTo>
                <a:lnTo>
                  <a:pt x="7892799" y="0"/>
                </a:lnTo>
                <a:lnTo>
                  <a:pt x="7892799" y="2039172"/>
                </a:lnTo>
                <a:lnTo>
                  <a:pt x="0" y="203917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772108" y="2467315"/>
            <a:ext cx="8958159" cy="6636336"/>
            <a:chOff x="0" y="0"/>
            <a:chExt cx="2359351" cy="17478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59351" cy="1747842"/>
            </a:xfrm>
            <a:custGeom>
              <a:avLst/>
              <a:gdLst/>
              <a:ahLst/>
              <a:cxnLst/>
              <a:rect l="l" t="t" r="r" b="b"/>
              <a:pathLst>
                <a:path w="2359351" h="1747842">
                  <a:moveTo>
                    <a:pt x="0" y="0"/>
                  </a:moveTo>
                  <a:lnTo>
                    <a:pt x="2359351" y="0"/>
                  </a:lnTo>
                  <a:lnTo>
                    <a:pt x="2359351" y="1747842"/>
                  </a:lnTo>
                  <a:lnTo>
                    <a:pt x="0" y="174784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359351" cy="1785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27716">
            <a:off x="452980" y="1633254"/>
            <a:ext cx="8009264" cy="4024691"/>
            <a:chOff x="0" y="0"/>
            <a:chExt cx="2408365" cy="121021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08365" cy="1210215"/>
            </a:xfrm>
            <a:custGeom>
              <a:avLst/>
              <a:gdLst/>
              <a:ahLst/>
              <a:cxnLst/>
              <a:rect l="l" t="t" r="r" b="b"/>
              <a:pathLst>
                <a:path w="2408365" h="1210215">
                  <a:moveTo>
                    <a:pt x="0" y="0"/>
                  </a:moveTo>
                  <a:lnTo>
                    <a:pt x="2408365" y="0"/>
                  </a:lnTo>
                  <a:lnTo>
                    <a:pt x="2408365" y="1210215"/>
                  </a:lnTo>
                  <a:lnTo>
                    <a:pt x="0" y="1210215"/>
                  </a:lnTo>
                  <a:close/>
                </a:path>
              </a:pathLst>
            </a:custGeom>
            <a:solidFill>
              <a:srgbClr val="FED522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08365" cy="12483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215902">
            <a:off x="4715700" y="5151895"/>
            <a:ext cx="3835183" cy="383518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4C76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295" tIns="46295" rIns="46295" bIns="4629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rot="5533941">
            <a:off x="15277732" y="6925729"/>
            <a:ext cx="2905071" cy="871521"/>
          </a:xfrm>
          <a:custGeom>
            <a:avLst/>
            <a:gdLst/>
            <a:ahLst/>
            <a:cxnLst/>
            <a:rect l="l" t="t" r="r" b="b"/>
            <a:pathLst>
              <a:path w="2905071" h="871521">
                <a:moveTo>
                  <a:pt x="0" y="0"/>
                </a:moveTo>
                <a:lnTo>
                  <a:pt x="2905071" y="0"/>
                </a:lnTo>
                <a:lnTo>
                  <a:pt x="2905071" y="871521"/>
                </a:lnTo>
                <a:lnTo>
                  <a:pt x="0" y="871521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0659670">
            <a:off x="3444851" y="1087613"/>
            <a:ext cx="2905071" cy="871521"/>
          </a:xfrm>
          <a:custGeom>
            <a:avLst/>
            <a:gdLst/>
            <a:ahLst/>
            <a:cxnLst/>
            <a:rect l="l" t="t" r="r" b="b"/>
            <a:pathLst>
              <a:path w="2905071" h="871521">
                <a:moveTo>
                  <a:pt x="0" y="0"/>
                </a:moveTo>
                <a:lnTo>
                  <a:pt x="2905071" y="0"/>
                </a:lnTo>
                <a:lnTo>
                  <a:pt x="2905071" y="871522"/>
                </a:lnTo>
                <a:lnTo>
                  <a:pt x="0" y="87152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9109938" y="3700531"/>
            <a:ext cx="6661056" cy="459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21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Roca Two"/>
              </a:rPr>
              <a:t>Воспитать</a:t>
            </a:r>
            <a:r>
              <a:rPr lang="en-US" sz="4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ca Two"/>
              </a:rPr>
              <a:t>положительное</a:t>
            </a:r>
            <a:r>
              <a:rPr lang="en-US" sz="4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ca Two"/>
              </a:rPr>
              <a:t>отношение</a:t>
            </a:r>
            <a:r>
              <a:rPr lang="en-US" sz="4800" dirty="0">
                <a:solidFill>
                  <a:srgbClr val="000000"/>
                </a:solidFill>
                <a:latin typeface="Roca Two"/>
              </a:rPr>
              <a:t> к </a:t>
            </a:r>
            <a:r>
              <a:rPr lang="en-US" sz="4800" dirty="0" err="1">
                <a:solidFill>
                  <a:srgbClr val="000000"/>
                </a:solidFill>
                <a:latin typeface="Roca Two"/>
              </a:rPr>
              <a:t>культуре</a:t>
            </a:r>
            <a:r>
              <a:rPr lang="en-US" sz="48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Roca Two"/>
              </a:rPr>
              <a:t>истории</a:t>
            </a:r>
            <a:r>
              <a:rPr lang="en-US" sz="48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Roca Two"/>
              </a:rPr>
              <a:t>традициями</a:t>
            </a:r>
            <a:r>
              <a:rPr lang="en-US" sz="4800" dirty="0">
                <a:solidFill>
                  <a:srgbClr val="000000"/>
                </a:solidFill>
                <a:latin typeface="Roca Two"/>
              </a:rPr>
              <a:t> и </a:t>
            </a:r>
            <a:r>
              <a:rPr lang="en-US" sz="4800" dirty="0" err="1">
                <a:solidFill>
                  <a:srgbClr val="000000"/>
                </a:solidFill>
                <a:latin typeface="Roca Two"/>
              </a:rPr>
              <a:t>обычаям</a:t>
            </a:r>
            <a:r>
              <a:rPr lang="en-US" sz="4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ca Two"/>
              </a:rPr>
              <a:t>Казахстана</a:t>
            </a:r>
            <a:r>
              <a:rPr lang="en-US" sz="4800" dirty="0">
                <a:solidFill>
                  <a:srgbClr val="000000"/>
                </a:solidFill>
                <a:latin typeface="Roca Two"/>
              </a:rPr>
              <a:t> и </a:t>
            </a:r>
            <a:r>
              <a:rPr lang="en-US" sz="4800" dirty="0" err="1">
                <a:solidFill>
                  <a:srgbClr val="000000"/>
                </a:solidFill>
                <a:latin typeface="Roca Two"/>
              </a:rPr>
              <a:t>англоязычных</a:t>
            </a:r>
            <a:r>
              <a:rPr lang="en-US" sz="4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Roca Two"/>
              </a:rPr>
              <a:t>стран</a:t>
            </a:r>
            <a:r>
              <a:rPr lang="en-US" sz="4800" dirty="0">
                <a:solidFill>
                  <a:srgbClr val="000000"/>
                </a:solidFill>
                <a:latin typeface="Roca Two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 rot="-127342">
            <a:off x="608119" y="3295540"/>
            <a:ext cx="7574820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44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2B2B2B"/>
                </a:solidFill>
                <a:latin typeface="Balmy Bold"/>
              </a:rPr>
              <a:t>ВОСПИТАТЕЛЬНЫЕ</a:t>
            </a:r>
          </a:p>
        </p:txBody>
      </p:sp>
      <p:grpSp>
        <p:nvGrpSpPr>
          <p:cNvPr id="20" name="Group 20"/>
          <p:cNvGrpSpPr/>
          <p:nvPr/>
        </p:nvGrpSpPr>
        <p:grpSpPr>
          <a:xfrm rot="-908507">
            <a:off x="1345016" y="5213043"/>
            <a:ext cx="3835183" cy="383518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C9CC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295" tIns="46295" rIns="46295" bIns="4629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668247">
            <a:off x="9532751" y="1179161"/>
            <a:ext cx="7892798" cy="2039173"/>
          </a:xfrm>
          <a:custGeom>
            <a:avLst/>
            <a:gdLst/>
            <a:ahLst/>
            <a:cxnLst/>
            <a:rect l="l" t="t" r="r" b="b"/>
            <a:pathLst>
              <a:path w="7892798" h="2039173">
                <a:moveTo>
                  <a:pt x="0" y="0"/>
                </a:moveTo>
                <a:lnTo>
                  <a:pt x="7892798" y="0"/>
                </a:lnTo>
                <a:lnTo>
                  <a:pt x="7892798" y="2039173"/>
                </a:lnTo>
                <a:lnTo>
                  <a:pt x="0" y="203917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45620" y="2198747"/>
            <a:ext cx="9305885" cy="6627174"/>
            <a:chOff x="0" y="0"/>
            <a:chExt cx="2450933" cy="17454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50933" cy="1745429"/>
            </a:xfrm>
            <a:custGeom>
              <a:avLst/>
              <a:gdLst/>
              <a:ahLst/>
              <a:cxnLst/>
              <a:rect l="l" t="t" r="r" b="b"/>
              <a:pathLst>
                <a:path w="2450933" h="1745429">
                  <a:moveTo>
                    <a:pt x="0" y="0"/>
                  </a:moveTo>
                  <a:lnTo>
                    <a:pt x="2450933" y="0"/>
                  </a:lnTo>
                  <a:lnTo>
                    <a:pt x="2450933" y="1745429"/>
                  </a:lnTo>
                  <a:lnTo>
                    <a:pt x="0" y="1745429"/>
                  </a:lnTo>
                  <a:close/>
                </a:path>
              </a:pathLst>
            </a:custGeom>
            <a:solidFill>
              <a:srgbClr val="FED521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50933" cy="17835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25058">
            <a:off x="1384201" y="3412551"/>
            <a:ext cx="7266491" cy="4130894"/>
            <a:chOff x="0" y="0"/>
            <a:chExt cx="2820684" cy="16035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20684" cy="1603518"/>
            </a:xfrm>
            <a:custGeom>
              <a:avLst/>
              <a:gdLst/>
              <a:ahLst/>
              <a:cxnLst/>
              <a:rect l="l" t="t" r="r" b="b"/>
              <a:pathLst>
                <a:path w="2820684" h="1603518">
                  <a:moveTo>
                    <a:pt x="0" y="0"/>
                  </a:moveTo>
                  <a:lnTo>
                    <a:pt x="2820684" y="0"/>
                  </a:lnTo>
                  <a:lnTo>
                    <a:pt x="2820684" y="1603518"/>
                  </a:lnTo>
                  <a:lnTo>
                    <a:pt x="0" y="1603518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820684" cy="1641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 rot="-125058">
            <a:off x="1616718" y="4770507"/>
            <a:ext cx="6571598" cy="1099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79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 rot="-125058">
            <a:off x="2118375" y="3983132"/>
            <a:ext cx="5793821" cy="3224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621"/>
              </a:lnSpc>
              <a:spcBef>
                <a:spcPct val="0"/>
              </a:spcBef>
            </a:pPr>
            <a:r>
              <a:rPr lang="en-US" sz="6157" b="1" dirty="0" err="1">
                <a:solidFill>
                  <a:srgbClr val="2B2B2B"/>
                </a:solidFill>
                <a:latin typeface="Balmy"/>
              </a:rPr>
              <a:t>Применение</a:t>
            </a:r>
            <a:r>
              <a:rPr lang="en-US" sz="6157" b="1" dirty="0">
                <a:solidFill>
                  <a:srgbClr val="2B2B2B"/>
                </a:solidFill>
                <a:latin typeface="Balmy"/>
              </a:rPr>
              <a:t> </a:t>
            </a:r>
            <a:r>
              <a:rPr lang="en-US" sz="6157" b="1" dirty="0" err="1">
                <a:solidFill>
                  <a:srgbClr val="2B2B2B"/>
                </a:solidFill>
                <a:latin typeface="Balmy"/>
              </a:rPr>
              <a:t>на</a:t>
            </a:r>
            <a:r>
              <a:rPr lang="en-US" sz="6157" b="1" dirty="0">
                <a:solidFill>
                  <a:srgbClr val="2B2B2B"/>
                </a:solidFill>
                <a:latin typeface="Balmy"/>
              </a:rPr>
              <a:t> </a:t>
            </a:r>
            <a:r>
              <a:rPr lang="en-US" sz="6157" b="1" dirty="0" err="1">
                <a:solidFill>
                  <a:srgbClr val="2B2B2B"/>
                </a:solidFill>
                <a:latin typeface="Balmy"/>
              </a:rPr>
              <a:t>уроке</a:t>
            </a:r>
            <a:r>
              <a:rPr lang="en-US" sz="6157" b="1" dirty="0">
                <a:solidFill>
                  <a:srgbClr val="2B2B2B"/>
                </a:solidFill>
                <a:latin typeface="Balmy"/>
              </a:rPr>
              <a:t> </a:t>
            </a:r>
            <a:r>
              <a:rPr lang="en-US" sz="6157" b="1" dirty="0" err="1">
                <a:solidFill>
                  <a:srgbClr val="2B2B2B"/>
                </a:solidFill>
                <a:latin typeface="Balmy"/>
              </a:rPr>
              <a:t>английского</a:t>
            </a:r>
            <a:endParaRPr lang="en-US" sz="6157" b="1" dirty="0">
              <a:solidFill>
                <a:srgbClr val="2B2B2B"/>
              </a:solidFill>
              <a:latin typeface="Balm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044487" y="2812387"/>
            <a:ext cx="7082144" cy="6258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1033" lvl="1" indent="-365517">
              <a:lnSpc>
                <a:spcPts val="5011"/>
              </a:lnSpc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Roca Two"/>
              </a:rPr>
              <a:t>В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течение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урока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английского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языка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осуществляются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переводы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отдельных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слов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словосочетаний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предложений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. </a:t>
            </a:r>
          </a:p>
          <a:p>
            <a:pPr marL="731033" lvl="1" indent="-365517">
              <a:lnSpc>
                <a:spcPts val="5011"/>
              </a:lnSpc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Roca Two"/>
              </a:rPr>
              <a:t>А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также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во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время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урока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применяются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разные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игры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разбор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пословицы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поговорки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.</a:t>
            </a:r>
          </a:p>
          <a:p>
            <a:pPr>
              <a:lnSpc>
                <a:spcPts val="3827"/>
              </a:lnSpc>
            </a:pPr>
            <a:endParaRPr sz="3600" dirty="0"/>
          </a:p>
        </p:txBody>
      </p:sp>
      <p:sp>
        <p:nvSpPr>
          <p:cNvPr id="12" name="Freeform 12"/>
          <p:cNvSpPr/>
          <p:nvPr/>
        </p:nvSpPr>
        <p:spPr>
          <a:xfrm rot="10583547">
            <a:off x="3572757" y="2994570"/>
            <a:ext cx="2789537" cy="836861"/>
          </a:xfrm>
          <a:custGeom>
            <a:avLst/>
            <a:gdLst/>
            <a:ahLst/>
            <a:cxnLst/>
            <a:rect l="l" t="t" r="r" b="b"/>
            <a:pathLst>
              <a:path w="2789537" h="836861">
                <a:moveTo>
                  <a:pt x="0" y="0"/>
                </a:moveTo>
                <a:lnTo>
                  <a:pt x="2789538" y="0"/>
                </a:lnTo>
                <a:lnTo>
                  <a:pt x="2789538" y="836861"/>
                </a:lnTo>
                <a:lnTo>
                  <a:pt x="0" y="83686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403306">
            <a:off x="1276819" y="-1865908"/>
            <a:ext cx="3544702" cy="4898457"/>
          </a:xfrm>
          <a:custGeom>
            <a:avLst/>
            <a:gdLst/>
            <a:ahLst/>
            <a:cxnLst/>
            <a:rect l="l" t="t" r="r" b="b"/>
            <a:pathLst>
              <a:path w="3544702" h="4898457">
                <a:moveTo>
                  <a:pt x="0" y="0"/>
                </a:moveTo>
                <a:lnTo>
                  <a:pt x="3544702" y="0"/>
                </a:lnTo>
                <a:lnTo>
                  <a:pt x="3544702" y="4898458"/>
                </a:lnTo>
                <a:lnTo>
                  <a:pt x="0" y="489845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 rot="10167982">
            <a:off x="14442131" y="8836397"/>
            <a:ext cx="4455349" cy="1637341"/>
          </a:xfrm>
          <a:custGeom>
            <a:avLst/>
            <a:gdLst/>
            <a:ahLst/>
            <a:cxnLst/>
            <a:rect l="l" t="t" r="r" b="b"/>
            <a:pathLst>
              <a:path w="4455349" h="1637341">
                <a:moveTo>
                  <a:pt x="0" y="0"/>
                </a:moveTo>
                <a:lnTo>
                  <a:pt x="4455349" y="0"/>
                </a:lnTo>
                <a:lnTo>
                  <a:pt x="4455349" y="1637340"/>
                </a:lnTo>
                <a:lnTo>
                  <a:pt x="0" y="163734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577617" y="8825921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700"/>
                </a:lnTo>
                <a:lnTo>
                  <a:pt x="0" y="2366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3965261" y="-1116675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700"/>
                </a:lnTo>
                <a:lnTo>
                  <a:pt x="0" y="2366700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 rot="-1475512">
            <a:off x="5795298" y="878285"/>
            <a:ext cx="2248343" cy="1197243"/>
          </a:xfrm>
          <a:custGeom>
            <a:avLst/>
            <a:gdLst/>
            <a:ahLst/>
            <a:cxnLst/>
            <a:rect l="l" t="t" r="r" b="b"/>
            <a:pathLst>
              <a:path w="2248343" h="1197243">
                <a:moveTo>
                  <a:pt x="0" y="0"/>
                </a:moveTo>
                <a:lnTo>
                  <a:pt x="2248343" y="0"/>
                </a:lnTo>
                <a:lnTo>
                  <a:pt x="2248343" y="1197243"/>
                </a:lnTo>
                <a:lnTo>
                  <a:pt x="0" y="1197243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90717" y="4337120"/>
            <a:ext cx="4914480" cy="5371608"/>
            <a:chOff x="0" y="0"/>
            <a:chExt cx="1294349" cy="14147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4349" cy="1414744"/>
            </a:xfrm>
            <a:custGeom>
              <a:avLst/>
              <a:gdLst/>
              <a:ahLst/>
              <a:cxnLst/>
              <a:rect l="l" t="t" r="r" b="b"/>
              <a:pathLst>
                <a:path w="1294349" h="1414744">
                  <a:moveTo>
                    <a:pt x="0" y="0"/>
                  </a:moveTo>
                  <a:lnTo>
                    <a:pt x="1294349" y="0"/>
                  </a:lnTo>
                  <a:lnTo>
                    <a:pt x="1294349" y="1414744"/>
                  </a:lnTo>
                  <a:lnTo>
                    <a:pt x="0" y="1414744"/>
                  </a:lnTo>
                  <a:close/>
                </a:path>
              </a:pathLst>
            </a:custGeom>
            <a:solidFill>
              <a:srgbClr val="FED522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94349" cy="1452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403306">
            <a:off x="297675" y="-1703538"/>
            <a:ext cx="3804339" cy="5257252"/>
          </a:xfrm>
          <a:custGeom>
            <a:avLst/>
            <a:gdLst/>
            <a:ahLst/>
            <a:cxnLst/>
            <a:rect l="l" t="t" r="r" b="b"/>
            <a:pathLst>
              <a:path w="3804339" h="5257252">
                <a:moveTo>
                  <a:pt x="0" y="0"/>
                </a:moveTo>
                <a:lnTo>
                  <a:pt x="3804339" y="0"/>
                </a:lnTo>
                <a:lnTo>
                  <a:pt x="3804339" y="5257253"/>
                </a:lnTo>
                <a:lnTo>
                  <a:pt x="0" y="525725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9699848">
            <a:off x="14280086" y="8639813"/>
            <a:ext cx="4925213" cy="1810016"/>
          </a:xfrm>
          <a:custGeom>
            <a:avLst/>
            <a:gdLst/>
            <a:ahLst/>
            <a:cxnLst/>
            <a:rect l="l" t="t" r="r" b="b"/>
            <a:pathLst>
              <a:path w="4925213" h="1810016">
                <a:moveTo>
                  <a:pt x="0" y="0"/>
                </a:moveTo>
                <a:lnTo>
                  <a:pt x="4925213" y="0"/>
                </a:lnTo>
                <a:lnTo>
                  <a:pt x="4925213" y="1810016"/>
                </a:lnTo>
                <a:lnTo>
                  <a:pt x="0" y="181001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1572255" y="990115"/>
            <a:ext cx="15143490" cy="1359705"/>
            <a:chOff x="0" y="0"/>
            <a:chExt cx="3647888" cy="3275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47887" cy="327537"/>
            </a:xfrm>
            <a:custGeom>
              <a:avLst/>
              <a:gdLst/>
              <a:ahLst/>
              <a:cxnLst/>
              <a:rect l="l" t="t" r="r" b="b"/>
              <a:pathLst>
                <a:path w="3647887" h="327537">
                  <a:moveTo>
                    <a:pt x="0" y="0"/>
                  </a:moveTo>
                  <a:lnTo>
                    <a:pt x="3647887" y="0"/>
                  </a:lnTo>
                  <a:lnTo>
                    <a:pt x="3647887" y="327537"/>
                  </a:lnTo>
                  <a:lnTo>
                    <a:pt x="0" y="327537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647888" cy="365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411614" y="4337120"/>
            <a:ext cx="4914480" cy="5374491"/>
            <a:chOff x="0" y="0"/>
            <a:chExt cx="1294349" cy="141550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94349" cy="1415504"/>
            </a:xfrm>
            <a:custGeom>
              <a:avLst/>
              <a:gdLst/>
              <a:ahLst/>
              <a:cxnLst/>
              <a:rect l="l" t="t" r="r" b="b"/>
              <a:pathLst>
                <a:path w="1294349" h="1415504">
                  <a:moveTo>
                    <a:pt x="0" y="0"/>
                  </a:moveTo>
                  <a:lnTo>
                    <a:pt x="1294349" y="0"/>
                  </a:lnTo>
                  <a:lnTo>
                    <a:pt x="1294349" y="1415504"/>
                  </a:lnTo>
                  <a:lnTo>
                    <a:pt x="0" y="1415504"/>
                  </a:lnTo>
                  <a:close/>
                </a:path>
              </a:pathLst>
            </a:custGeom>
            <a:solidFill>
              <a:srgbClr val="FED522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294349" cy="1453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227137" y="2888191"/>
            <a:ext cx="3435358" cy="3506229"/>
            <a:chOff x="0" y="0"/>
            <a:chExt cx="4580477" cy="4674972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4580477" cy="4674972"/>
              <a:chOff x="0" y="0"/>
              <a:chExt cx="952347" cy="97199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952347" cy="971994"/>
              </a:xfrm>
              <a:custGeom>
                <a:avLst/>
                <a:gdLst/>
                <a:ahLst/>
                <a:cxnLst/>
                <a:rect l="l" t="t" r="r" b="b"/>
                <a:pathLst>
                  <a:path w="952347" h="971994">
                    <a:moveTo>
                      <a:pt x="0" y="0"/>
                    </a:moveTo>
                    <a:lnTo>
                      <a:pt x="952347" y="0"/>
                    </a:lnTo>
                    <a:lnTo>
                      <a:pt x="952347" y="971994"/>
                    </a:lnTo>
                    <a:lnTo>
                      <a:pt x="0" y="9719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952347" cy="10100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212516" y="222261"/>
              <a:ext cx="4137598" cy="4198105"/>
              <a:chOff x="0" y="0"/>
              <a:chExt cx="2952750" cy="299593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2540" y="-5080"/>
                <a:ext cx="2962910" cy="3004820"/>
              </a:xfrm>
              <a:custGeom>
                <a:avLst/>
                <a:gdLst/>
                <a:ahLst/>
                <a:cxnLst/>
                <a:rect l="l" t="t" r="r" b="b"/>
                <a:pathLst>
                  <a:path w="2962910" h="3004820">
                    <a:moveTo>
                      <a:pt x="2936240" y="16510"/>
                    </a:moveTo>
                    <a:lnTo>
                      <a:pt x="2926080" y="16510"/>
                    </a:lnTo>
                    <a:cubicBezTo>
                      <a:pt x="2684780" y="16510"/>
                      <a:pt x="2443480" y="19050"/>
                      <a:pt x="2203450" y="21590"/>
                    </a:cubicBezTo>
                    <a:cubicBezTo>
                      <a:pt x="1775460" y="26670"/>
                      <a:pt x="1346200" y="34290"/>
                      <a:pt x="918210" y="35560"/>
                    </a:cubicBezTo>
                    <a:cubicBezTo>
                      <a:pt x="751840" y="35560"/>
                      <a:pt x="585470" y="26670"/>
                      <a:pt x="419100" y="16510"/>
                    </a:cubicBezTo>
                    <a:cubicBezTo>
                      <a:pt x="281940" y="7620"/>
                      <a:pt x="142240" y="0"/>
                      <a:pt x="5080" y="10160"/>
                    </a:cubicBezTo>
                    <a:cubicBezTo>
                      <a:pt x="6350" y="210820"/>
                      <a:pt x="7620" y="411480"/>
                      <a:pt x="10160" y="610870"/>
                    </a:cubicBezTo>
                    <a:cubicBezTo>
                      <a:pt x="13970" y="1056640"/>
                      <a:pt x="20320" y="1502410"/>
                      <a:pt x="16510" y="1948180"/>
                    </a:cubicBezTo>
                    <a:cubicBezTo>
                      <a:pt x="15240" y="2169160"/>
                      <a:pt x="6350" y="2390140"/>
                      <a:pt x="2540" y="2611120"/>
                    </a:cubicBezTo>
                    <a:cubicBezTo>
                      <a:pt x="0" y="2730500"/>
                      <a:pt x="10160" y="2849880"/>
                      <a:pt x="17780" y="2967990"/>
                    </a:cubicBezTo>
                    <a:cubicBezTo>
                      <a:pt x="77470" y="2962910"/>
                      <a:pt x="138430" y="2966720"/>
                      <a:pt x="196850" y="2971800"/>
                    </a:cubicBezTo>
                    <a:cubicBezTo>
                      <a:pt x="287020" y="2979420"/>
                      <a:pt x="375920" y="2988310"/>
                      <a:pt x="466090" y="2992120"/>
                    </a:cubicBezTo>
                    <a:cubicBezTo>
                      <a:pt x="882650" y="3004820"/>
                      <a:pt x="1300480" y="2997200"/>
                      <a:pt x="1717040" y="2987040"/>
                    </a:cubicBezTo>
                    <a:cubicBezTo>
                      <a:pt x="2127250" y="2975610"/>
                      <a:pt x="2538730" y="2962910"/>
                      <a:pt x="2950210" y="2961640"/>
                    </a:cubicBezTo>
                    <a:cubicBezTo>
                      <a:pt x="2942590" y="2794000"/>
                      <a:pt x="2933700" y="2626360"/>
                      <a:pt x="2928620" y="2457450"/>
                    </a:cubicBezTo>
                    <a:cubicBezTo>
                      <a:pt x="2915920" y="2034540"/>
                      <a:pt x="2933700" y="1612900"/>
                      <a:pt x="2945130" y="1189990"/>
                    </a:cubicBezTo>
                    <a:cubicBezTo>
                      <a:pt x="2956560" y="800100"/>
                      <a:pt x="2962910" y="407670"/>
                      <a:pt x="2936240" y="16510"/>
                    </a:cubicBezTo>
                    <a:close/>
                  </a:path>
                </a:pathLst>
              </a:custGeom>
              <a:blipFill>
                <a:blip r:embed="rId6" cstate="print"/>
                <a:stretch>
                  <a:fillRect l="-40248" r="-40248"/>
                </a:stretch>
              </a:blipFill>
            </p:spPr>
          </p:sp>
        </p:grpSp>
      </p:grpSp>
      <p:sp>
        <p:nvSpPr>
          <p:cNvPr id="19" name="Freeform 19"/>
          <p:cNvSpPr/>
          <p:nvPr/>
        </p:nvSpPr>
        <p:spPr>
          <a:xfrm rot="5318320">
            <a:off x="5545309" y="2946399"/>
            <a:ext cx="1688008" cy="506402"/>
          </a:xfrm>
          <a:custGeom>
            <a:avLst/>
            <a:gdLst/>
            <a:ahLst/>
            <a:cxnLst/>
            <a:rect l="l" t="t" r="r" b="b"/>
            <a:pathLst>
              <a:path w="1688008" h="506402">
                <a:moveTo>
                  <a:pt x="0" y="0"/>
                </a:moveTo>
                <a:lnTo>
                  <a:pt x="1688008" y="0"/>
                </a:lnTo>
                <a:lnTo>
                  <a:pt x="1688008" y="506403"/>
                </a:lnTo>
                <a:lnTo>
                  <a:pt x="0" y="50640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9906244" y="2888191"/>
            <a:ext cx="3435358" cy="3506229"/>
            <a:chOff x="0" y="0"/>
            <a:chExt cx="4580477" cy="4674972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4580477" cy="4674972"/>
              <a:chOff x="0" y="0"/>
              <a:chExt cx="952347" cy="97199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952347" cy="971994"/>
              </a:xfrm>
              <a:custGeom>
                <a:avLst/>
                <a:gdLst/>
                <a:ahLst/>
                <a:cxnLst/>
                <a:rect l="l" t="t" r="r" b="b"/>
                <a:pathLst>
                  <a:path w="952347" h="971994">
                    <a:moveTo>
                      <a:pt x="0" y="0"/>
                    </a:moveTo>
                    <a:lnTo>
                      <a:pt x="952347" y="0"/>
                    </a:lnTo>
                    <a:lnTo>
                      <a:pt x="952347" y="971994"/>
                    </a:lnTo>
                    <a:lnTo>
                      <a:pt x="0" y="9719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952347" cy="10100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221439" y="238433"/>
              <a:ext cx="4137598" cy="4198105"/>
              <a:chOff x="0" y="0"/>
              <a:chExt cx="2952750" cy="299593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-2540" y="-5080"/>
                <a:ext cx="2962910" cy="3004820"/>
              </a:xfrm>
              <a:custGeom>
                <a:avLst/>
                <a:gdLst/>
                <a:ahLst/>
                <a:cxnLst/>
                <a:rect l="l" t="t" r="r" b="b"/>
                <a:pathLst>
                  <a:path w="2962910" h="3004820">
                    <a:moveTo>
                      <a:pt x="2936240" y="16510"/>
                    </a:moveTo>
                    <a:lnTo>
                      <a:pt x="2926080" y="16510"/>
                    </a:lnTo>
                    <a:cubicBezTo>
                      <a:pt x="2684780" y="16510"/>
                      <a:pt x="2443480" y="19050"/>
                      <a:pt x="2203450" y="21590"/>
                    </a:cubicBezTo>
                    <a:cubicBezTo>
                      <a:pt x="1775460" y="26670"/>
                      <a:pt x="1346200" y="34290"/>
                      <a:pt x="918210" y="35560"/>
                    </a:cubicBezTo>
                    <a:cubicBezTo>
                      <a:pt x="751840" y="35560"/>
                      <a:pt x="585470" y="26670"/>
                      <a:pt x="419100" y="16510"/>
                    </a:cubicBezTo>
                    <a:cubicBezTo>
                      <a:pt x="281940" y="7620"/>
                      <a:pt x="142240" y="0"/>
                      <a:pt x="5080" y="10160"/>
                    </a:cubicBezTo>
                    <a:cubicBezTo>
                      <a:pt x="6350" y="210820"/>
                      <a:pt x="7620" y="411480"/>
                      <a:pt x="10160" y="610870"/>
                    </a:cubicBezTo>
                    <a:cubicBezTo>
                      <a:pt x="13970" y="1056640"/>
                      <a:pt x="20320" y="1502410"/>
                      <a:pt x="16510" y="1948180"/>
                    </a:cubicBezTo>
                    <a:cubicBezTo>
                      <a:pt x="15240" y="2169160"/>
                      <a:pt x="6350" y="2390140"/>
                      <a:pt x="2540" y="2611120"/>
                    </a:cubicBezTo>
                    <a:cubicBezTo>
                      <a:pt x="0" y="2730500"/>
                      <a:pt x="10160" y="2849880"/>
                      <a:pt x="17780" y="2967990"/>
                    </a:cubicBezTo>
                    <a:cubicBezTo>
                      <a:pt x="77470" y="2962910"/>
                      <a:pt x="138430" y="2966720"/>
                      <a:pt x="196850" y="2971800"/>
                    </a:cubicBezTo>
                    <a:cubicBezTo>
                      <a:pt x="287020" y="2979420"/>
                      <a:pt x="375920" y="2988310"/>
                      <a:pt x="466090" y="2992120"/>
                    </a:cubicBezTo>
                    <a:cubicBezTo>
                      <a:pt x="882650" y="3004820"/>
                      <a:pt x="1300480" y="2997200"/>
                      <a:pt x="1717040" y="2987040"/>
                    </a:cubicBezTo>
                    <a:cubicBezTo>
                      <a:pt x="2127250" y="2975610"/>
                      <a:pt x="2538730" y="2962910"/>
                      <a:pt x="2950210" y="2961640"/>
                    </a:cubicBezTo>
                    <a:cubicBezTo>
                      <a:pt x="2942590" y="2794000"/>
                      <a:pt x="2933700" y="2626360"/>
                      <a:pt x="2928620" y="2457450"/>
                    </a:cubicBezTo>
                    <a:cubicBezTo>
                      <a:pt x="2915920" y="2034540"/>
                      <a:pt x="2933700" y="1612900"/>
                      <a:pt x="2945130" y="1189990"/>
                    </a:cubicBezTo>
                    <a:cubicBezTo>
                      <a:pt x="2956560" y="800100"/>
                      <a:pt x="2962910" y="407670"/>
                      <a:pt x="2936240" y="16510"/>
                    </a:cubicBezTo>
                    <a:close/>
                  </a:path>
                </a:pathLst>
              </a:custGeom>
              <a:blipFill>
                <a:blip r:embed="rId9" cstate="print"/>
                <a:stretch>
                  <a:fillRect l="-24327" r="-24327"/>
                </a:stretch>
              </a:blipFill>
            </p:spPr>
          </p:sp>
        </p:grpSp>
      </p:grpSp>
      <p:sp>
        <p:nvSpPr>
          <p:cNvPr id="26" name="Freeform 26"/>
          <p:cNvSpPr/>
          <p:nvPr/>
        </p:nvSpPr>
        <p:spPr>
          <a:xfrm rot="-8418634">
            <a:off x="9672454" y="2717514"/>
            <a:ext cx="1688008" cy="506402"/>
          </a:xfrm>
          <a:custGeom>
            <a:avLst/>
            <a:gdLst/>
            <a:ahLst/>
            <a:cxnLst/>
            <a:rect l="l" t="t" r="r" b="b"/>
            <a:pathLst>
              <a:path w="1688008" h="506402">
                <a:moveTo>
                  <a:pt x="0" y="0"/>
                </a:moveTo>
                <a:lnTo>
                  <a:pt x="1688008" y="0"/>
                </a:lnTo>
                <a:lnTo>
                  <a:pt x="1688008" y="506402"/>
                </a:lnTo>
                <a:lnTo>
                  <a:pt x="0" y="50640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5271334">
            <a:off x="15115856" y="3247860"/>
            <a:ext cx="1688008" cy="506402"/>
          </a:xfrm>
          <a:custGeom>
            <a:avLst/>
            <a:gdLst/>
            <a:ahLst/>
            <a:cxnLst/>
            <a:rect l="l" t="t" r="r" b="b"/>
            <a:pathLst>
              <a:path w="1688008" h="506402">
                <a:moveTo>
                  <a:pt x="0" y="0"/>
                </a:moveTo>
                <a:lnTo>
                  <a:pt x="1688008" y="0"/>
                </a:lnTo>
                <a:lnTo>
                  <a:pt x="1688008" y="506402"/>
                </a:lnTo>
                <a:lnTo>
                  <a:pt x="0" y="50640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3009541" y="7550173"/>
            <a:ext cx="4019584" cy="2047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55"/>
              </a:lnSpc>
              <a:spcBef>
                <a:spcPct val="0"/>
              </a:spcBef>
            </a:pPr>
            <a:r>
              <a:rPr lang="en-US" sz="3685" dirty="0" err="1">
                <a:solidFill>
                  <a:srgbClr val="000000"/>
                </a:solidFill>
                <a:latin typeface="Roca Two"/>
              </a:rPr>
              <a:t>Отан</a:t>
            </a:r>
            <a:r>
              <a:rPr lang="en-US" sz="3685" dirty="0">
                <a:solidFill>
                  <a:srgbClr val="000000"/>
                </a:solidFill>
                <a:latin typeface="Roca Two"/>
              </a:rPr>
              <a:t> – </a:t>
            </a:r>
            <a:r>
              <a:rPr lang="en-US" sz="3685" dirty="0" err="1">
                <a:solidFill>
                  <a:srgbClr val="000000"/>
                </a:solidFill>
                <a:latin typeface="Roca Two"/>
              </a:rPr>
              <a:t>елдің</a:t>
            </a:r>
            <a:r>
              <a:rPr lang="en-US" sz="3685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85" dirty="0" err="1">
                <a:solidFill>
                  <a:srgbClr val="000000"/>
                </a:solidFill>
                <a:latin typeface="Roca Two"/>
              </a:rPr>
              <a:t>анасы</a:t>
            </a:r>
            <a:r>
              <a:rPr lang="en-US" sz="3685" dirty="0">
                <a:solidFill>
                  <a:srgbClr val="000000"/>
                </a:solidFill>
                <a:latin typeface="Roca Two"/>
              </a:rPr>
              <a:t>,  </a:t>
            </a:r>
            <a:r>
              <a:rPr lang="en-US" sz="3685" dirty="0" err="1">
                <a:solidFill>
                  <a:srgbClr val="000000"/>
                </a:solidFill>
                <a:latin typeface="Roca Two"/>
              </a:rPr>
              <a:t>ел</a:t>
            </a:r>
            <a:r>
              <a:rPr lang="en-US" sz="3685" dirty="0">
                <a:solidFill>
                  <a:srgbClr val="000000"/>
                </a:solidFill>
                <a:latin typeface="Roca Two"/>
              </a:rPr>
              <a:t> – </a:t>
            </a:r>
            <a:r>
              <a:rPr lang="en-US" sz="3685" dirty="0" err="1">
                <a:solidFill>
                  <a:srgbClr val="000000"/>
                </a:solidFill>
                <a:latin typeface="Roca Two"/>
              </a:rPr>
              <a:t>ердің</a:t>
            </a:r>
            <a:r>
              <a:rPr lang="en-US" sz="3685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85" dirty="0" err="1">
                <a:solidFill>
                  <a:srgbClr val="000000"/>
                </a:solidFill>
                <a:latin typeface="Roca Two"/>
              </a:rPr>
              <a:t>анасы</a:t>
            </a:r>
            <a:endParaRPr lang="en-US" sz="3685" dirty="0">
              <a:solidFill>
                <a:srgbClr val="000000"/>
              </a:solidFill>
              <a:latin typeface="Roca Tw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666789" y="6727795"/>
            <a:ext cx="4362336" cy="67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9"/>
              </a:lnSpc>
              <a:spcBef>
                <a:spcPct val="0"/>
              </a:spcBef>
            </a:pPr>
            <a:r>
              <a:rPr lang="en-US" sz="5121" dirty="0">
                <a:solidFill>
                  <a:srgbClr val="7030A0"/>
                </a:solidFill>
                <a:latin typeface="Balmy"/>
              </a:rPr>
              <a:t>KAZAKH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271379" y="6754954"/>
            <a:ext cx="4362336" cy="67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9"/>
              </a:lnSpc>
              <a:spcBef>
                <a:spcPct val="0"/>
              </a:spcBef>
            </a:pPr>
            <a:r>
              <a:rPr lang="en-US" sz="5121" dirty="0">
                <a:solidFill>
                  <a:srgbClr val="7030A0"/>
                </a:solidFill>
                <a:latin typeface="Balmy"/>
              </a:rPr>
              <a:t>ENGLISH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36837" y="1253393"/>
            <a:ext cx="15269085" cy="77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460"/>
              </a:lnSpc>
              <a:spcBef>
                <a:spcPct val="0"/>
              </a:spcBef>
            </a:pPr>
            <a:r>
              <a:rPr lang="en-US" sz="4400" dirty="0">
                <a:solidFill>
                  <a:srgbClr val="2B2B2B"/>
                </a:solidFill>
                <a:latin typeface="Arial Black" pitchFamily="34" charset="0"/>
              </a:rPr>
              <a:t>КЛАССИФИКАЦИЯ ПОСЛОВИЦ И ПОГОВОРОК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100828" y="7511166"/>
            <a:ext cx="4019584" cy="2700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Roca Two"/>
              </a:rPr>
              <a:t>•M</a:t>
            </a:r>
            <a:r>
              <a:rPr lang="en-US" sz="2799" u="none" strike="noStrike" dirty="0">
                <a:solidFill>
                  <a:srgbClr val="000000"/>
                </a:solidFill>
                <a:latin typeface="Roca Two"/>
              </a:rPr>
              <a:t>otherland is the mother to the people, the people is the mother to </a:t>
            </a:r>
            <a:r>
              <a:rPr lang="en-US" sz="2799" u="none" strike="noStrike" dirty="0" err="1">
                <a:solidFill>
                  <a:srgbClr val="000000"/>
                </a:solidFill>
                <a:latin typeface="Roca Two"/>
              </a:rPr>
              <a:t>dzhigit</a:t>
            </a:r>
            <a:r>
              <a:rPr lang="en-US" sz="2799" u="none" strike="noStrike" dirty="0">
                <a:solidFill>
                  <a:srgbClr val="000000"/>
                </a:solidFill>
                <a:latin typeface="Roca Two"/>
              </a:rPr>
              <a:t> (horseman).</a:t>
            </a:r>
          </a:p>
          <a:p>
            <a:pPr marL="0" lvl="0" indent="0" algn="ctr">
              <a:lnSpc>
                <a:spcPts val="2939"/>
              </a:lnSpc>
              <a:spcBef>
                <a:spcPct val="0"/>
              </a:spcBef>
            </a:pPr>
            <a:endParaRPr dirty="0"/>
          </a:p>
          <a:p>
            <a:pPr marL="0" lvl="0" indent="0" algn="ctr">
              <a:lnSpc>
                <a:spcPts val="2939"/>
              </a:lnSpc>
              <a:spcBef>
                <a:spcPct val="0"/>
              </a:spcBef>
            </a:pPr>
            <a:endParaRPr dirty="0"/>
          </a:p>
        </p:txBody>
      </p:sp>
      <p:grpSp>
        <p:nvGrpSpPr>
          <p:cNvPr id="33" name="Group 33"/>
          <p:cNvGrpSpPr/>
          <p:nvPr/>
        </p:nvGrpSpPr>
        <p:grpSpPr>
          <a:xfrm>
            <a:off x="3379537" y="3040591"/>
            <a:ext cx="3435358" cy="3506229"/>
            <a:chOff x="0" y="0"/>
            <a:chExt cx="4580477" cy="4674972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4580477" cy="4674972"/>
              <a:chOff x="0" y="0"/>
              <a:chExt cx="952347" cy="97199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952347" cy="971994"/>
              </a:xfrm>
              <a:custGeom>
                <a:avLst/>
                <a:gdLst/>
                <a:ahLst/>
                <a:cxnLst/>
                <a:rect l="l" t="t" r="r" b="b"/>
                <a:pathLst>
                  <a:path w="952347" h="971994">
                    <a:moveTo>
                      <a:pt x="0" y="0"/>
                    </a:moveTo>
                    <a:lnTo>
                      <a:pt x="952347" y="0"/>
                    </a:lnTo>
                    <a:lnTo>
                      <a:pt x="952347" y="971994"/>
                    </a:lnTo>
                    <a:lnTo>
                      <a:pt x="0" y="9719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38100"/>
                <a:ext cx="952347" cy="10100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212516" y="222261"/>
              <a:ext cx="4137598" cy="4198105"/>
              <a:chOff x="0" y="0"/>
              <a:chExt cx="2952750" cy="299593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-2540" y="-5080"/>
                <a:ext cx="2962910" cy="3004820"/>
              </a:xfrm>
              <a:custGeom>
                <a:avLst/>
                <a:gdLst/>
                <a:ahLst/>
                <a:cxnLst/>
                <a:rect l="l" t="t" r="r" b="b"/>
                <a:pathLst>
                  <a:path w="2962910" h="3004820">
                    <a:moveTo>
                      <a:pt x="2936240" y="16510"/>
                    </a:moveTo>
                    <a:lnTo>
                      <a:pt x="2926080" y="16510"/>
                    </a:lnTo>
                    <a:cubicBezTo>
                      <a:pt x="2684780" y="16510"/>
                      <a:pt x="2443480" y="19050"/>
                      <a:pt x="2203450" y="21590"/>
                    </a:cubicBezTo>
                    <a:cubicBezTo>
                      <a:pt x="1775460" y="26670"/>
                      <a:pt x="1346200" y="34290"/>
                      <a:pt x="918210" y="35560"/>
                    </a:cubicBezTo>
                    <a:cubicBezTo>
                      <a:pt x="751840" y="35560"/>
                      <a:pt x="585470" y="26670"/>
                      <a:pt x="419100" y="16510"/>
                    </a:cubicBezTo>
                    <a:cubicBezTo>
                      <a:pt x="281940" y="7620"/>
                      <a:pt x="142240" y="0"/>
                      <a:pt x="5080" y="10160"/>
                    </a:cubicBezTo>
                    <a:cubicBezTo>
                      <a:pt x="6350" y="210820"/>
                      <a:pt x="7620" y="411480"/>
                      <a:pt x="10160" y="610870"/>
                    </a:cubicBezTo>
                    <a:cubicBezTo>
                      <a:pt x="13970" y="1056640"/>
                      <a:pt x="20320" y="1502410"/>
                      <a:pt x="16510" y="1948180"/>
                    </a:cubicBezTo>
                    <a:cubicBezTo>
                      <a:pt x="15240" y="2169160"/>
                      <a:pt x="6350" y="2390140"/>
                      <a:pt x="2540" y="2611120"/>
                    </a:cubicBezTo>
                    <a:cubicBezTo>
                      <a:pt x="0" y="2730500"/>
                      <a:pt x="10160" y="2849880"/>
                      <a:pt x="17780" y="2967990"/>
                    </a:cubicBezTo>
                    <a:cubicBezTo>
                      <a:pt x="77470" y="2962910"/>
                      <a:pt x="138430" y="2966720"/>
                      <a:pt x="196850" y="2971800"/>
                    </a:cubicBezTo>
                    <a:cubicBezTo>
                      <a:pt x="287020" y="2979420"/>
                      <a:pt x="375920" y="2988310"/>
                      <a:pt x="466090" y="2992120"/>
                    </a:cubicBezTo>
                    <a:cubicBezTo>
                      <a:pt x="882650" y="3004820"/>
                      <a:pt x="1300480" y="2997200"/>
                      <a:pt x="1717040" y="2987040"/>
                    </a:cubicBezTo>
                    <a:cubicBezTo>
                      <a:pt x="2127250" y="2975610"/>
                      <a:pt x="2538730" y="2962910"/>
                      <a:pt x="2950210" y="2961640"/>
                    </a:cubicBezTo>
                    <a:cubicBezTo>
                      <a:pt x="2942590" y="2794000"/>
                      <a:pt x="2933700" y="2626360"/>
                      <a:pt x="2928620" y="2457450"/>
                    </a:cubicBezTo>
                    <a:cubicBezTo>
                      <a:pt x="2915920" y="2034540"/>
                      <a:pt x="2933700" y="1612900"/>
                      <a:pt x="2945130" y="1189990"/>
                    </a:cubicBezTo>
                    <a:cubicBezTo>
                      <a:pt x="2956560" y="800100"/>
                      <a:pt x="2962910" y="407670"/>
                      <a:pt x="2936240" y="16510"/>
                    </a:cubicBezTo>
                    <a:close/>
                  </a:path>
                </a:pathLst>
              </a:custGeom>
              <a:blipFill>
                <a:blip r:embed="rId6" cstate="print"/>
                <a:stretch>
                  <a:fillRect l="-40248" r="-40248"/>
                </a:stretch>
              </a:blipFill>
            </p:spPr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2617" y="4092823"/>
            <a:ext cx="4914480" cy="5371608"/>
            <a:chOff x="0" y="0"/>
            <a:chExt cx="1294349" cy="14147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94349" cy="1414744"/>
            </a:xfrm>
            <a:custGeom>
              <a:avLst/>
              <a:gdLst/>
              <a:ahLst/>
              <a:cxnLst/>
              <a:rect l="l" t="t" r="r" b="b"/>
              <a:pathLst>
                <a:path w="1294349" h="1414744">
                  <a:moveTo>
                    <a:pt x="0" y="0"/>
                  </a:moveTo>
                  <a:lnTo>
                    <a:pt x="1294349" y="0"/>
                  </a:lnTo>
                  <a:lnTo>
                    <a:pt x="1294349" y="1414744"/>
                  </a:lnTo>
                  <a:lnTo>
                    <a:pt x="0" y="1414744"/>
                  </a:lnTo>
                  <a:close/>
                </a:path>
              </a:pathLst>
            </a:custGeom>
            <a:solidFill>
              <a:srgbClr val="FED522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294349" cy="1452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1403306">
            <a:off x="297675" y="-1703538"/>
            <a:ext cx="3804339" cy="5257252"/>
          </a:xfrm>
          <a:custGeom>
            <a:avLst/>
            <a:gdLst/>
            <a:ahLst/>
            <a:cxnLst/>
            <a:rect l="l" t="t" r="r" b="b"/>
            <a:pathLst>
              <a:path w="3804339" h="5257252">
                <a:moveTo>
                  <a:pt x="0" y="0"/>
                </a:moveTo>
                <a:lnTo>
                  <a:pt x="3804339" y="0"/>
                </a:lnTo>
                <a:lnTo>
                  <a:pt x="3804339" y="5257253"/>
                </a:lnTo>
                <a:lnTo>
                  <a:pt x="0" y="525725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9699848">
            <a:off x="14280086" y="8639813"/>
            <a:ext cx="4925213" cy="1810016"/>
          </a:xfrm>
          <a:custGeom>
            <a:avLst/>
            <a:gdLst/>
            <a:ahLst/>
            <a:cxnLst/>
            <a:rect l="l" t="t" r="r" b="b"/>
            <a:pathLst>
              <a:path w="4925213" h="1810016">
                <a:moveTo>
                  <a:pt x="0" y="0"/>
                </a:moveTo>
                <a:lnTo>
                  <a:pt x="4925213" y="0"/>
                </a:lnTo>
                <a:lnTo>
                  <a:pt x="4925213" y="1810016"/>
                </a:lnTo>
                <a:lnTo>
                  <a:pt x="0" y="181001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1572255" y="990115"/>
            <a:ext cx="15143490" cy="1359705"/>
            <a:chOff x="0" y="0"/>
            <a:chExt cx="3647888" cy="32753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47887" cy="327537"/>
            </a:xfrm>
            <a:custGeom>
              <a:avLst/>
              <a:gdLst/>
              <a:ahLst/>
              <a:cxnLst/>
              <a:rect l="l" t="t" r="r" b="b"/>
              <a:pathLst>
                <a:path w="3647887" h="327537">
                  <a:moveTo>
                    <a:pt x="0" y="0"/>
                  </a:moveTo>
                  <a:lnTo>
                    <a:pt x="3647887" y="0"/>
                  </a:lnTo>
                  <a:lnTo>
                    <a:pt x="3647887" y="327537"/>
                  </a:lnTo>
                  <a:lnTo>
                    <a:pt x="0" y="327537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647888" cy="365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054557" y="4170330"/>
            <a:ext cx="4914480" cy="5374491"/>
            <a:chOff x="0" y="0"/>
            <a:chExt cx="1294349" cy="141550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94349" cy="1415504"/>
            </a:xfrm>
            <a:custGeom>
              <a:avLst/>
              <a:gdLst/>
              <a:ahLst/>
              <a:cxnLst/>
              <a:rect l="l" t="t" r="r" b="b"/>
              <a:pathLst>
                <a:path w="1294349" h="1415504">
                  <a:moveTo>
                    <a:pt x="0" y="0"/>
                  </a:moveTo>
                  <a:lnTo>
                    <a:pt x="1294349" y="0"/>
                  </a:lnTo>
                  <a:lnTo>
                    <a:pt x="1294349" y="1415504"/>
                  </a:lnTo>
                  <a:lnTo>
                    <a:pt x="0" y="1415504"/>
                  </a:lnTo>
                  <a:close/>
                </a:path>
              </a:pathLst>
            </a:custGeom>
            <a:solidFill>
              <a:srgbClr val="FED522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294349" cy="14631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092178" y="2740290"/>
            <a:ext cx="3435358" cy="3506229"/>
            <a:chOff x="0" y="0"/>
            <a:chExt cx="4580477" cy="4674972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4580477" cy="4674972"/>
              <a:chOff x="0" y="0"/>
              <a:chExt cx="952347" cy="97199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952347" cy="971994"/>
              </a:xfrm>
              <a:custGeom>
                <a:avLst/>
                <a:gdLst/>
                <a:ahLst/>
                <a:cxnLst/>
                <a:rect l="l" t="t" r="r" b="b"/>
                <a:pathLst>
                  <a:path w="952347" h="971994">
                    <a:moveTo>
                      <a:pt x="0" y="0"/>
                    </a:moveTo>
                    <a:lnTo>
                      <a:pt x="952347" y="0"/>
                    </a:lnTo>
                    <a:lnTo>
                      <a:pt x="952347" y="971994"/>
                    </a:lnTo>
                    <a:lnTo>
                      <a:pt x="0" y="9719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38100"/>
                <a:ext cx="952347" cy="10100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212516" y="222261"/>
              <a:ext cx="4137598" cy="4198105"/>
              <a:chOff x="0" y="0"/>
              <a:chExt cx="2952750" cy="299593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2540" y="-5080"/>
                <a:ext cx="2962910" cy="3004820"/>
              </a:xfrm>
              <a:custGeom>
                <a:avLst/>
                <a:gdLst/>
                <a:ahLst/>
                <a:cxnLst/>
                <a:rect l="l" t="t" r="r" b="b"/>
                <a:pathLst>
                  <a:path w="2962910" h="3004820">
                    <a:moveTo>
                      <a:pt x="2936240" y="16510"/>
                    </a:moveTo>
                    <a:lnTo>
                      <a:pt x="2926080" y="16510"/>
                    </a:lnTo>
                    <a:cubicBezTo>
                      <a:pt x="2684780" y="16510"/>
                      <a:pt x="2443480" y="19050"/>
                      <a:pt x="2203450" y="21590"/>
                    </a:cubicBezTo>
                    <a:cubicBezTo>
                      <a:pt x="1775460" y="26670"/>
                      <a:pt x="1346200" y="34290"/>
                      <a:pt x="918210" y="35560"/>
                    </a:cubicBezTo>
                    <a:cubicBezTo>
                      <a:pt x="751840" y="35560"/>
                      <a:pt x="585470" y="26670"/>
                      <a:pt x="419100" y="16510"/>
                    </a:cubicBezTo>
                    <a:cubicBezTo>
                      <a:pt x="281940" y="7620"/>
                      <a:pt x="142240" y="0"/>
                      <a:pt x="5080" y="10160"/>
                    </a:cubicBezTo>
                    <a:cubicBezTo>
                      <a:pt x="6350" y="210820"/>
                      <a:pt x="7620" y="411480"/>
                      <a:pt x="10160" y="610870"/>
                    </a:cubicBezTo>
                    <a:cubicBezTo>
                      <a:pt x="13970" y="1056640"/>
                      <a:pt x="20320" y="1502410"/>
                      <a:pt x="16510" y="1948180"/>
                    </a:cubicBezTo>
                    <a:cubicBezTo>
                      <a:pt x="15240" y="2169160"/>
                      <a:pt x="6350" y="2390140"/>
                      <a:pt x="2540" y="2611120"/>
                    </a:cubicBezTo>
                    <a:cubicBezTo>
                      <a:pt x="0" y="2730500"/>
                      <a:pt x="10160" y="2849880"/>
                      <a:pt x="17780" y="2967990"/>
                    </a:cubicBezTo>
                    <a:cubicBezTo>
                      <a:pt x="77470" y="2962910"/>
                      <a:pt x="138430" y="2966720"/>
                      <a:pt x="196850" y="2971800"/>
                    </a:cubicBezTo>
                    <a:cubicBezTo>
                      <a:pt x="287020" y="2979420"/>
                      <a:pt x="375920" y="2988310"/>
                      <a:pt x="466090" y="2992120"/>
                    </a:cubicBezTo>
                    <a:cubicBezTo>
                      <a:pt x="882650" y="3004820"/>
                      <a:pt x="1300480" y="2997200"/>
                      <a:pt x="1717040" y="2987040"/>
                    </a:cubicBezTo>
                    <a:cubicBezTo>
                      <a:pt x="2127250" y="2975610"/>
                      <a:pt x="2538730" y="2962910"/>
                      <a:pt x="2950210" y="2961640"/>
                    </a:cubicBezTo>
                    <a:cubicBezTo>
                      <a:pt x="2942590" y="2794000"/>
                      <a:pt x="2933700" y="2626360"/>
                      <a:pt x="2928620" y="2457450"/>
                    </a:cubicBezTo>
                    <a:cubicBezTo>
                      <a:pt x="2915920" y="2034540"/>
                      <a:pt x="2933700" y="1612900"/>
                      <a:pt x="2945130" y="1189990"/>
                    </a:cubicBezTo>
                    <a:cubicBezTo>
                      <a:pt x="2956560" y="800100"/>
                      <a:pt x="2962910" y="407670"/>
                      <a:pt x="2936240" y="16510"/>
                    </a:cubicBezTo>
                    <a:close/>
                  </a:path>
                </a:pathLst>
              </a:custGeom>
              <a:blipFill>
                <a:blip r:embed="rId6" cstate="print"/>
                <a:stretch>
                  <a:fillRect l="-26079" r="-26079"/>
                </a:stretch>
              </a:blipFill>
            </p:spPr>
          </p:sp>
        </p:grpSp>
      </p:grpSp>
      <p:sp>
        <p:nvSpPr>
          <p:cNvPr id="19" name="Freeform 19"/>
          <p:cNvSpPr/>
          <p:nvPr/>
        </p:nvSpPr>
        <p:spPr>
          <a:xfrm rot="5318320">
            <a:off x="1819894" y="3105777"/>
            <a:ext cx="1688008" cy="506402"/>
          </a:xfrm>
          <a:custGeom>
            <a:avLst/>
            <a:gdLst/>
            <a:ahLst/>
            <a:cxnLst/>
            <a:rect l="l" t="t" r="r" b="b"/>
            <a:pathLst>
              <a:path w="1688008" h="506402">
                <a:moveTo>
                  <a:pt x="0" y="0"/>
                </a:moveTo>
                <a:lnTo>
                  <a:pt x="1688008" y="0"/>
                </a:lnTo>
                <a:lnTo>
                  <a:pt x="1688008" y="506402"/>
                </a:lnTo>
                <a:lnTo>
                  <a:pt x="0" y="50640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0685054" y="2970715"/>
            <a:ext cx="3435358" cy="3506229"/>
            <a:chOff x="0" y="0"/>
            <a:chExt cx="4580477" cy="4674972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4580477" cy="4674972"/>
              <a:chOff x="0" y="0"/>
              <a:chExt cx="952347" cy="97199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952347" cy="971994"/>
              </a:xfrm>
              <a:custGeom>
                <a:avLst/>
                <a:gdLst/>
                <a:ahLst/>
                <a:cxnLst/>
                <a:rect l="l" t="t" r="r" b="b"/>
                <a:pathLst>
                  <a:path w="952347" h="971994">
                    <a:moveTo>
                      <a:pt x="0" y="0"/>
                    </a:moveTo>
                    <a:lnTo>
                      <a:pt x="952347" y="0"/>
                    </a:lnTo>
                    <a:lnTo>
                      <a:pt x="952347" y="971994"/>
                    </a:lnTo>
                    <a:lnTo>
                      <a:pt x="0" y="9719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952347" cy="10100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>
              <a:off x="221439" y="238433"/>
              <a:ext cx="4137598" cy="4198105"/>
              <a:chOff x="0" y="0"/>
              <a:chExt cx="2952750" cy="299593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-2540" y="-5080"/>
                <a:ext cx="2962910" cy="3004820"/>
              </a:xfrm>
              <a:custGeom>
                <a:avLst/>
                <a:gdLst/>
                <a:ahLst/>
                <a:cxnLst/>
                <a:rect l="l" t="t" r="r" b="b"/>
                <a:pathLst>
                  <a:path w="2962910" h="3004820">
                    <a:moveTo>
                      <a:pt x="2936240" y="16510"/>
                    </a:moveTo>
                    <a:lnTo>
                      <a:pt x="2926080" y="16510"/>
                    </a:lnTo>
                    <a:cubicBezTo>
                      <a:pt x="2684780" y="16510"/>
                      <a:pt x="2443480" y="19050"/>
                      <a:pt x="2203450" y="21590"/>
                    </a:cubicBezTo>
                    <a:cubicBezTo>
                      <a:pt x="1775460" y="26670"/>
                      <a:pt x="1346200" y="34290"/>
                      <a:pt x="918210" y="35560"/>
                    </a:cubicBezTo>
                    <a:cubicBezTo>
                      <a:pt x="751840" y="35560"/>
                      <a:pt x="585470" y="26670"/>
                      <a:pt x="419100" y="16510"/>
                    </a:cubicBezTo>
                    <a:cubicBezTo>
                      <a:pt x="281940" y="7620"/>
                      <a:pt x="142240" y="0"/>
                      <a:pt x="5080" y="10160"/>
                    </a:cubicBezTo>
                    <a:cubicBezTo>
                      <a:pt x="6350" y="210820"/>
                      <a:pt x="7620" y="411480"/>
                      <a:pt x="10160" y="610870"/>
                    </a:cubicBezTo>
                    <a:cubicBezTo>
                      <a:pt x="13970" y="1056640"/>
                      <a:pt x="20320" y="1502410"/>
                      <a:pt x="16510" y="1948180"/>
                    </a:cubicBezTo>
                    <a:cubicBezTo>
                      <a:pt x="15240" y="2169160"/>
                      <a:pt x="6350" y="2390140"/>
                      <a:pt x="2540" y="2611120"/>
                    </a:cubicBezTo>
                    <a:cubicBezTo>
                      <a:pt x="0" y="2730500"/>
                      <a:pt x="10160" y="2849880"/>
                      <a:pt x="17780" y="2967990"/>
                    </a:cubicBezTo>
                    <a:cubicBezTo>
                      <a:pt x="77470" y="2962910"/>
                      <a:pt x="138430" y="2966720"/>
                      <a:pt x="196850" y="2971800"/>
                    </a:cubicBezTo>
                    <a:cubicBezTo>
                      <a:pt x="287020" y="2979420"/>
                      <a:pt x="375920" y="2988310"/>
                      <a:pt x="466090" y="2992120"/>
                    </a:cubicBezTo>
                    <a:cubicBezTo>
                      <a:pt x="882650" y="3004820"/>
                      <a:pt x="1300480" y="2997200"/>
                      <a:pt x="1717040" y="2987040"/>
                    </a:cubicBezTo>
                    <a:cubicBezTo>
                      <a:pt x="2127250" y="2975610"/>
                      <a:pt x="2538730" y="2962910"/>
                      <a:pt x="2950210" y="2961640"/>
                    </a:cubicBezTo>
                    <a:cubicBezTo>
                      <a:pt x="2942590" y="2794000"/>
                      <a:pt x="2933700" y="2626360"/>
                      <a:pt x="2928620" y="2457450"/>
                    </a:cubicBezTo>
                    <a:cubicBezTo>
                      <a:pt x="2915920" y="2034540"/>
                      <a:pt x="2933700" y="1612900"/>
                      <a:pt x="2945130" y="1189990"/>
                    </a:cubicBezTo>
                    <a:cubicBezTo>
                      <a:pt x="2956560" y="800100"/>
                      <a:pt x="2962910" y="407670"/>
                      <a:pt x="2936240" y="16510"/>
                    </a:cubicBezTo>
                    <a:close/>
                  </a:path>
                </a:pathLst>
              </a:custGeom>
              <a:blipFill>
                <a:blip r:embed="rId9" cstate="print"/>
                <a:stretch>
                  <a:fillRect l="-24327" r="-24327"/>
                </a:stretch>
              </a:blipFill>
            </p:spPr>
          </p:sp>
        </p:grpSp>
      </p:grpSp>
      <p:sp>
        <p:nvSpPr>
          <p:cNvPr id="26" name="Freeform 26"/>
          <p:cNvSpPr/>
          <p:nvPr/>
        </p:nvSpPr>
        <p:spPr>
          <a:xfrm rot="-8418634">
            <a:off x="13040251" y="3105777"/>
            <a:ext cx="1688008" cy="506402"/>
          </a:xfrm>
          <a:custGeom>
            <a:avLst/>
            <a:gdLst/>
            <a:ahLst/>
            <a:cxnLst/>
            <a:rect l="l" t="t" r="r" b="b"/>
            <a:pathLst>
              <a:path w="1688008" h="506402">
                <a:moveTo>
                  <a:pt x="0" y="0"/>
                </a:moveTo>
                <a:lnTo>
                  <a:pt x="1688008" y="0"/>
                </a:lnTo>
                <a:lnTo>
                  <a:pt x="1688008" y="506402"/>
                </a:lnTo>
                <a:lnTo>
                  <a:pt x="0" y="50640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5271334">
            <a:off x="15759062" y="2717514"/>
            <a:ext cx="1688008" cy="506402"/>
          </a:xfrm>
          <a:custGeom>
            <a:avLst/>
            <a:gdLst/>
            <a:ahLst/>
            <a:cxnLst/>
            <a:rect l="l" t="t" r="r" b="b"/>
            <a:pathLst>
              <a:path w="1688008" h="506402">
                <a:moveTo>
                  <a:pt x="0" y="0"/>
                </a:moveTo>
                <a:lnTo>
                  <a:pt x="1688007" y="0"/>
                </a:lnTo>
                <a:lnTo>
                  <a:pt x="1688007" y="506402"/>
                </a:lnTo>
                <a:lnTo>
                  <a:pt x="0" y="506402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2800065" y="7710236"/>
            <a:ext cx="4019584" cy="1335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55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Roca Two"/>
              </a:rPr>
              <a:t>Ел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бірлігі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–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ел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Roca Two"/>
              </a:rPr>
              <a:t>теңдігі</a:t>
            </a:r>
            <a:r>
              <a:rPr lang="en-US" sz="3600" dirty="0">
                <a:solidFill>
                  <a:srgbClr val="000000"/>
                </a:solidFill>
                <a:latin typeface="Roca Two"/>
              </a:rPr>
              <a:t>.   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663898" y="6489670"/>
            <a:ext cx="4362336" cy="67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9"/>
              </a:lnSpc>
              <a:spcBef>
                <a:spcPct val="0"/>
              </a:spcBef>
            </a:pPr>
            <a:r>
              <a:rPr lang="en-US" sz="5121" dirty="0">
                <a:solidFill>
                  <a:srgbClr val="7030A0"/>
                </a:solidFill>
                <a:latin typeface="Balmy"/>
              </a:rPr>
              <a:t>KAZAKH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333095" y="6732239"/>
            <a:ext cx="4362336" cy="67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69"/>
              </a:lnSpc>
              <a:spcBef>
                <a:spcPct val="0"/>
              </a:spcBef>
            </a:pPr>
            <a:r>
              <a:rPr lang="en-US" sz="5121" dirty="0">
                <a:solidFill>
                  <a:srgbClr val="7030A0"/>
                </a:solidFill>
                <a:latin typeface="Balmy"/>
              </a:rPr>
              <a:t>ENGLISH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057400" y="1472506"/>
            <a:ext cx="14261061" cy="699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316"/>
              </a:lnSpc>
              <a:spcBef>
                <a:spcPct val="0"/>
              </a:spcBef>
            </a:pPr>
            <a:r>
              <a:rPr lang="en-US" sz="4000" dirty="0">
                <a:solidFill>
                  <a:srgbClr val="2B2B2B"/>
                </a:solidFill>
                <a:latin typeface="Arial Black" pitchFamily="34" charset="0"/>
              </a:rPr>
              <a:t>КЛАССИФИКАЦИЯ ПОСЛОВИЦ И ПОГОВОРОК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675847" y="7793923"/>
            <a:ext cx="4019584" cy="120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 dirty="0">
                <a:solidFill>
                  <a:srgbClr val="000000"/>
                </a:solidFill>
                <a:latin typeface="Roca Two"/>
              </a:rPr>
              <a:t>F</a:t>
            </a:r>
            <a:r>
              <a:rPr lang="en-US" sz="3499" u="none" strike="noStrike" dirty="0">
                <a:solidFill>
                  <a:srgbClr val="000000"/>
                </a:solidFill>
                <a:latin typeface="Roca Two"/>
              </a:rPr>
              <a:t>reedom is in the unity of the people.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3227137" y="2888191"/>
            <a:ext cx="3435358" cy="3506229"/>
            <a:chOff x="0" y="0"/>
            <a:chExt cx="4580477" cy="4674972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4580477" cy="4674972"/>
              <a:chOff x="0" y="0"/>
              <a:chExt cx="952347" cy="97199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952347" cy="971994"/>
              </a:xfrm>
              <a:custGeom>
                <a:avLst/>
                <a:gdLst/>
                <a:ahLst/>
                <a:cxnLst/>
                <a:rect l="l" t="t" r="r" b="b"/>
                <a:pathLst>
                  <a:path w="952347" h="971994">
                    <a:moveTo>
                      <a:pt x="0" y="0"/>
                    </a:moveTo>
                    <a:lnTo>
                      <a:pt x="952347" y="0"/>
                    </a:lnTo>
                    <a:lnTo>
                      <a:pt x="952347" y="971994"/>
                    </a:lnTo>
                    <a:lnTo>
                      <a:pt x="0" y="97199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38100"/>
                <a:ext cx="952347" cy="10100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>
              <a:off x="212516" y="222261"/>
              <a:ext cx="4137598" cy="4198105"/>
              <a:chOff x="0" y="0"/>
              <a:chExt cx="2952750" cy="299593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-2540" y="-5080"/>
                <a:ext cx="2962910" cy="3004820"/>
              </a:xfrm>
              <a:custGeom>
                <a:avLst/>
                <a:gdLst/>
                <a:ahLst/>
                <a:cxnLst/>
                <a:rect l="l" t="t" r="r" b="b"/>
                <a:pathLst>
                  <a:path w="2962910" h="3004820">
                    <a:moveTo>
                      <a:pt x="2936240" y="16510"/>
                    </a:moveTo>
                    <a:lnTo>
                      <a:pt x="2926080" y="16510"/>
                    </a:lnTo>
                    <a:cubicBezTo>
                      <a:pt x="2684780" y="16510"/>
                      <a:pt x="2443480" y="19050"/>
                      <a:pt x="2203450" y="21590"/>
                    </a:cubicBezTo>
                    <a:cubicBezTo>
                      <a:pt x="1775460" y="26670"/>
                      <a:pt x="1346200" y="34290"/>
                      <a:pt x="918210" y="35560"/>
                    </a:cubicBezTo>
                    <a:cubicBezTo>
                      <a:pt x="751840" y="35560"/>
                      <a:pt x="585470" y="26670"/>
                      <a:pt x="419100" y="16510"/>
                    </a:cubicBezTo>
                    <a:cubicBezTo>
                      <a:pt x="281940" y="7620"/>
                      <a:pt x="142240" y="0"/>
                      <a:pt x="5080" y="10160"/>
                    </a:cubicBezTo>
                    <a:cubicBezTo>
                      <a:pt x="6350" y="210820"/>
                      <a:pt x="7620" y="411480"/>
                      <a:pt x="10160" y="610870"/>
                    </a:cubicBezTo>
                    <a:cubicBezTo>
                      <a:pt x="13970" y="1056640"/>
                      <a:pt x="20320" y="1502410"/>
                      <a:pt x="16510" y="1948180"/>
                    </a:cubicBezTo>
                    <a:cubicBezTo>
                      <a:pt x="15240" y="2169160"/>
                      <a:pt x="6350" y="2390140"/>
                      <a:pt x="2540" y="2611120"/>
                    </a:cubicBezTo>
                    <a:cubicBezTo>
                      <a:pt x="0" y="2730500"/>
                      <a:pt x="10160" y="2849880"/>
                      <a:pt x="17780" y="2967990"/>
                    </a:cubicBezTo>
                    <a:cubicBezTo>
                      <a:pt x="77470" y="2962910"/>
                      <a:pt x="138430" y="2966720"/>
                      <a:pt x="196850" y="2971800"/>
                    </a:cubicBezTo>
                    <a:cubicBezTo>
                      <a:pt x="287020" y="2979420"/>
                      <a:pt x="375920" y="2988310"/>
                      <a:pt x="466090" y="2992120"/>
                    </a:cubicBezTo>
                    <a:cubicBezTo>
                      <a:pt x="882650" y="3004820"/>
                      <a:pt x="1300480" y="2997200"/>
                      <a:pt x="1717040" y="2987040"/>
                    </a:cubicBezTo>
                    <a:cubicBezTo>
                      <a:pt x="2127250" y="2975610"/>
                      <a:pt x="2538730" y="2962910"/>
                      <a:pt x="2950210" y="2961640"/>
                    </a:cubicBezTo>
                    <a:cubicBezTo>
                      <a:pt x="2942590" y="2794000"/>
                      <a:pt x="2933700" y="2626360"/>
                      <a:pt x="2928620" y="2457450"/>
                    </a:cubicBezTo>
                    <a:cubicBezTo>
                      <a:pt x="2915920" y="2034540"/>
                      <a:pt x="2933700" y="1612900"/>
                      <a:pt x="2945130" y="1189990"/>
                    </a:cubicBezTo>
                    <a:cubicBezTo>
                      <a:pt x="2956560" y="800100"/>
                      <a:pt x="2962910" y="407670"/>
                      <a:pt x="2936240" y="16510"/>
                    </a:cubicBezTo>
                    <a:close/>
                  </a:path>
                </a:pathLst>
              </a:custGeom>
              <a:blipFill>
                <a:blip r:embed="rId10" cstate="print"/>
                <a:stretch>
                  <a:fillRect l="-40248" r="-40248"/>
                </a:stretch>
              </a:blipFill>
            </p:spPr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F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535" y="7920301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699"/>
                </a:lnTo>
                <a:lnTo>
                  <a:pt x="0" y="236669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4565428" y="369902"/>
            <a:ext cx="4322739" cy="2366699"/>
          </a:xfrm>
          <a:custGeom>
            <a:avLst/>
            <a:gdLst/>
            <a:ahLst/>
            <a:cxnLst/>
            <a:rect l="l" t="t" r="r" b="b"/>
            <a:pathLst>
              <a:path w="4322739" h="2366699">
                <a:moveTo>
                  <a:pt x="0" y="0"/>
                </a:moveTo>
                <a:lnTo>
                  <a:pt x="4322739" y="0"/>
                </a:lnTo>
                <a:lnTo>
                  <a:pt x="4322739" y="2366699"/>
                </a:lnTo>
                <a:lnTo>
                  <a:pt x="0" y="236669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1403306">
            <a:off x="52340" y="-1341514"/>
            <a:ext cx="3562199" cy="4922637"/>
          </a:xfrm>
          <a:custGeom>
            <a:avLst/>
            <a:gdLst/>
            <a:ahLst/>
            <a:cxnLst/>
            <a:rect l="l" t="t" r="r" b="b"/>
            <a:pathLst>
              <a:path w="3562199" h="4922637">
                <a:moveTo>
                  <a:pt x="0" y="0"/>
                </a:moveTo>
                <a:lnTo>
                  <a:pt x="3562199" y="0"/>
                </a:lnTo>
                <a:lnTo>
                  <a:pt x="3562199" y="4922637"/>
                </a:lnTo>
                <a:lnTo>
                  <a:pt x="0" y="492263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0167982">
            <a:off x="13720529" y="8807626"/>
            <a:ext cx="4455349" cy="1637341"/>
          </a:xfrm>
          <a:custGeom>
            <a:avLst/>
            <a:gdLst/>
            <a:ahLst/>
            <a:cxnLst/>
            <a:rect l="l" t="t" r="r" b="b"/>
            <a:pathLst>
              <a:path w="4455349" h="1637341">
                <a:moveTo>
                  <a:pt x="0" y="0"/>
                </a:moveTo>
                <a:lnTo>
                  <a:pt x="4455349" y="0"/>
                </a:lnTo>
                <a:lnTo>
                  <a:pt x="4455349" y="1637340"/>
                </a:lnTo>
                <a:lnTo>
                  <a:pt x="0" y="163734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1833440" y="1079033"/>
            <a:ext cx="14893358" cy="8274517"/>
            <a:chOff x="0" y="0"/>
            <a:chExt cx="3922530" cy="21792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22530" cy="2179297"/>
            </a:xfrm>
            <a:custGeom>
              <a:avLst/>
              <a:gdLst/>
              <a:ahLst/>
              <a:cxnLst/>
              <a:rect l="l" t="t" r="r" b="b"/>
              <a:pathLst>
                <a:path w="3922530" h="2179297">
                  <a:moveTo>
                    <a:pt x="0" y="0"/>
                  </a:moveTo>
                  <a:lnTo>
                    <a:pt x="3922530" y="0"/>
                  </a:lnTo>
                  <a:lnTo>
                    <a:pt x="3922530" y="2179297"/>
                  </a:lnTo>
                  <a:lnTo>
                    <a:pt x="0" y="2179297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922530" cy="2217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86000" y="1450562"/>
            <a:ext cx="8305800" cy="3296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544"/>
              </a:lnSpc>
              <a:spcBef>
                <a:spcPct val="0"/>
              </a:spcBef>
            </a:pPr>
            <a:r>
              <a:rPr lang="en-US" sz="6600" b="1" dirty="0">
                <a:solidFill>
                  <a:srgbClr val="2B2B2B"/>
                </a:solidFill>
                <a:latin typeface="Arial Black" pitchFamily="34" charset="0"/>
              </a:rPr>
              <a:t>КАЗАХСКАЯ НАЦИОНАЛЬНАЯ ОДЕЖДА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71800" y="4610100"/>
            <a:ext cx="7042252" cy="4570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75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Roca Two"/>
              </a:rPr>
              <a:t>Казахскую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национальную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одежду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шьют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по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древним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традициям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учитывая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этнические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экономические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и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климатические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условия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По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назначению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национальная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одежда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подразделяется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нательную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верхнюю,повседневную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торжественную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и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традиционную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Одежду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для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торжеств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случаев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шили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из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дорогих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Roca Two"/>
              </a:rPr>
              <a:t>тканей</a:t>
            </a:r>
            <a:r>
              <a:rPr lang="en-US" sz="2800" dirty="0">
                <a:solidFill>
                  <a:srgbClr val="000000"/>
                </a:solidFill>
                <a:latin typeface="Roca Two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972800" y="3543300"/>
            <a:ext cx="5130774" cy="3733800"/>
            <a:chOff x="0" y="2628105"/>
            <a:chExt cx="6841033" cy="4978400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 cstate="print"/>
            <a:srcRect l="21327" t="34400" r="12032" b="938"/>
            <a:stretch>
              <a:fillRect/>
            </a:stretch>
          </p:blipFill>
          <p:spPr>
            <a:xfrm>
              <a:off x="0" y="2628105"/>
              <a:ext cx="6841033" cy="4978400"/>
            </a:xfrm>
            <a:prstGeom prst="rect">
              <a:avLst/>
            </a:prstGeom>
          </p:spPr>
        </p:pic>
      </p:grpSp>
      <p:sp>
        <p:nvSpPr>
          <p:cNvPr id="13" name="Freeform 13"/>
          <p:cNvSpPr/>
          <p:nvPr/>
        </p:nvSpPr>
        <p:spPr>
          <a:xfrm rot="5400000">
            <a:off x="376746" y="4632376"/>
            <a:ext cx="2905071" cy="871521"/>
          </a:xfrm>
          <a:custGeom>
            <a:avLst/>
            <a:gdLst/>
            <a:ahLst/>
            <a:cxnLst/>
            <a:rect l="l" t="t" r="r" b="b"/>
            <a:pathLst>
              <a:path w="2905071" h="871521">
                <a:moveTo>
                  <a:pt x="0" y="0"/>
                </a:moveTo>
                <a:lnTo>
                  <a:pt x="2905071" y="0"/>
                </a:lnTo>
                <a:lnTo>
                  <a:pt x="2905071" y="871521"/>
                </a:lnTo>
                <a:lnTo>
                  <a:pt x="0" y="87152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5302837" y="4641901"/>
            <a:ext cx="2905071" cy="871521"/>
          </a:xfrm>
          <a:custGeom>
            <a:avLst/>
            <a:gdLst/>
            <a:ahLst/>
            <a:cxnLst/>
            <a:rect l="l" t="t" r="r" b="b"/>
            <a:pathLst>
              <a:path w="2905071" h="871521">
                <a:moveTo>
                  <a:pt x="0" y="0"/>
                </a:moveTo>
                <a:lnTo>
                  <a:pt x="2905071" y="0"/>
                </a:lnTo>
                <a:lnTo>
                  <a:pt x="2905071" y="871521"/>
                </a:lnTo>
                <a:lnTo>
                  <a:pt x="0" y="87152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510</Words>
  <Application>Microsoft Office PowerPoint</Application>
  <PresentationFormat>Произвольный</PresentationFormat>
  <Paragraphs>43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Balmy Bold</vt:lpstr>
      <vt:lpstr>Just Another Hand</vt:lpstr>
      <vt:lpstr>Roca Two</vt:lpstr>
      <vt:lpstr>Balmy</vt:lpstr>
      <vt:lpstr>Arial Black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Yellow Blue Doodle New Project Presentation</dc:title>
  <cp:lastModifiedBy>Жанель Кожахмет</cp:lastModifiedBy>
  <cp:revision>3</cp:revision>
  <dcterms:created xsi:type="dcterms:W3CDTF">2006-08-16T00:00:00Z</dcterms:created>
  <dcterms:modified xsi:type="dcterms:W3CDTF">2023-10-31T10:40:40Z</dcterms:modified>
  <dc:identifier>DAFywh-Q3cs</dc:identifier>
</cp:coreProperties>
</file>